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21"/>
  </p:notesMasterIdLst>
  <p:sldIdLst>
    <p:sldId id="301" r:id="rId2"/>
    <p:sldId id="315" r:id="rId3"/>
    <p:sldId id="316" r:id="rId4"/>
    <p:sldId id="293" r:id="rId5"/>
    <p:sldId id="303" r:id="rId6"/>
    <p:sldId id="322" r:id="rId7"/>
    <p:sldId id="300" r:id="rId8"/>
    <p:sldId id="304" r:id="rId9"/>
    <p:sldId id="298" r:id="rId10"/>
    <p:sldId id="318" r:id="rId11"/>
    <p:sldId id="319" r:id="rId12"/>
    <p:sldId id="320" r:id="rId13"/>
    <p:sldId id="307" r:id="rId14"/>
    <p:sldId id="312" r:id="rId15"/>
    <p:sldId id="309" r:id="rId16"/>
    <p:sldId id="308" r:id="rId17"/>
    <p:sldId id="310" r:id="rId18"/>
    <p:sldId id="321" r:id="rId19"/>
    <p:sldId id="317" r:id="rId20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9" autoAdjust="0"/>
    <p:restoredTop sz="94713" autoAdjust="0"/>
  </p:normalViewPr>
  <p:slideViewPr>
    <p:cSldViewPr>
      <p:cViewPr varScale="1">
        <p:scale>
          <a:sx n="96" d="100"/>
          <a:sy n="96" d="100"/>
        </p:scale>
        <p:origin x="-3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9B6CD-1D48-452A-A7F2-8CBBE02CC7D2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950F4F-C5AF-4494-B3CA-9201F9D52D46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58923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50F4F-C5AF-4494-B3CA-9201F9D52D46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6804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6BAE843-BE96-40CB-B634-F63C679A4CF5}" type="datetimeFigureOut">
              <a:rPr lang="nl-NL" smtClean="0"/>
              <a:pPr/>
              <a:t>1-8-2016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27BD2AF-9C77-4256-BC44-28E620F1C4BA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png"/><Relationship Id="rId7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8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0.png"/><Relationship Id="rId3" Type="http://schemas.openxmlformats.org/officeDocument/2006/relationships/image" Target="../media/image18.png"/><Relationship Id="rId7" Type="http://schemas.openxmlformats.org/officeDocument/2006/relationships/image" Target="../media/image9.pn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3.png"/><Relationship Id="rId5" Type="http://schemas.openxmlformats.org/officeDocument/2006/relationships/image" Target="../media/image15.png"/><Relationship Id="rId10" Type="http://schemas.openxmlformats.org/officeDocument/2006/relationships/image" Target="../media/image22.png"/><Relationship Id="rId4" Type="http://schemas.openxmlformats.org/officeDocument/2006/relationships/image" Target="../media/image13.png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429000"/>
          </a:xfrm>
        </p:spPr>
        <p:txBody>
          <a:bodyPr>
            <a:normAutofit/>
          </a:bodyPr>
          <a:lstStyle/>
          <a:p>
            <a:r>
              <a:rPr lang="nl-NL" sz="4400" b="1" noProof="0" dirty="0" smtClean="0"/>
              <a:t>PlaatProtect</a:t>
            </a:r>
            <a:br>
              <a:rPr lang="nl-NL" sz="4400" b="1" noProof="0" dirty="0" smtClean="0"/>
            </a:br>
            <a:r>
              <a:rPr lang="nl-NL" sz="4400" noProof="0" dirty="0" smtClean="0"/>
              <a:t>(</a:t>
            </a:r>
            <a:r>
              <a:rPr lang="en-US" sz="4400" dirty="0"/>
              <a:t>Burglar / Fire Alarm Centre</a:t>
            </a:r>
            <a:r>
              <a:rPr lang="nl-NL" sz="4400" noProof="0" dirty="0" smtClean="0"/>
              <a:t>)</a:t>
            </a:r>
            <a:br>
              <a:rPr lang="nl-NL" sz="4400" noProof="0" dirty="0" smtClean="0"/>
            </a:br>
            <a:r>
              <a:rPr lang="nl-NL" sz="4400" noProof="0" dirty="0" smtClean="0"/>
              <a:t/>
            </a:r>
            <a:br>
              <a:rPr lang="nl-NL" sz="4400" noProof="0" dirty="0" smtClean="0"/>
            </a:br>
            <a:r>
              <a:rPr lang="nl-NL" sz="3600" noProof="0" dirty="0" smtClean="0"/>
              <a:t>Open Source Project</a:t>
            </a:r>
            <a:endParaRPr lang="nl-NL" sz="3600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5589240"/>
            <a:ext cx="9144000" cy="12687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sz="2400" b="1" noProof="0" dirty="0" smtClean="0"/>
              <a:t>W.B.J. van der Plaat</a:t>
            </a:r>
          </a:p>
          <a:p>
            <a:pPr algn="ctr">
              <a:buNone/>
            </a:pPr>
            <a:r>
              <a:rPr lang="en-US" sz="2400" b="1" dirty="0" smtClean="0"/>
              <a:t>(Principal IT Architect)</a:t>
            </a:r>
            <a:endParaRPr lang="nl-NL" sz="2400" b="1" noProof="0" dirty="0"/>
          </a:p>
        </p:txBody>
      </p:sp>
      <p:pic>
        <p:nvPicPr>
          <p:cNvPr id="1026" name="Picture 2" descr="C:\sources\plaatsoft\plaatenergy.git\src\images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527" y="3797812"/>
            <a:ext cx="1434282" cy="11521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087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/>
          <a:lstStyle/>
          <a:p>
            <a:r>
              <a:rPr lang="en-US" dirty="0" smtClean="0"/>
              <a:t>Questions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68760"/>
            <a:ext cx="5842992" cy="485740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How can I protect my family  and house against burglars?</a:t>
            </a:r>
          </a:p>
          <a:p>
            <a:r>
              <a:rPr lang="en-US" sz="2800" dirty="0" smtClean="0"/>
              <a:t>How can I protect my family and house against fire?</a:t>
            </a:r>
          </a:p>
          <a:p>
            <a:endParaRPr lang="nl-N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4785"/>
            <a:ext cx="1943100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206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/>
          <a:lstStyle/>
          <a:p>
            <a:r>
              <a:rPr lang="en-US" dirty="0" smtClean="0"/>
              <a:t>Idea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68760"/>
            <a:ext cx="5482952" cy="5112568"/>
          </a:xfrm>
        </p:spPr>
        <p:txBody>
          <a:bodyPr>
            <a:noAutofit/>
          </a:bodyPr>
          <a:lstStyle/>
          <a:p>
            <a:r>
              <a:rPr lang="en-US" sz="2800" dirty="0" smtClean="0"/>
              <a:t>Lets create an application which detect movement &amp; fire in my house and activate the necessary counter measure(s).</a:t>
            </a:r>
          </a:p>
          <a:p>
            <a:r>
              <a:rPr lang="en-US" sz="2800" dirty="0" smtClean="0"/>
              <a:t>Web </a:t>
            </a:r>
            <a:r>
              <a:rPr lang="en-US" sz="2800" dirty="0" err="1" smtClean="0"/>
              <a:t>Gui</a:t>
            </a:r>
            <a:endParaRPr lang="en-US" sz="2800" dirty="0" smtClean="0"/>
          </a:p>
          <a:p>
            <a:r>
              <a:rPr lang="en-US" sz="2800" dirty="0" smtClean="0"/>
              <a:t>Use low cost hardware</a:t>
            </a:r>
          </a:p>
          <a:p>
            <a:r>
              <a:rPr lang="en-US" sz="2800" dirty="0" smtClean="0"/>
              <a:t>Use Z-Wave technology</a:t>
            </a:r>
          </a:p>
          <a:p>
            <a:r>
              <a:rPr lang="en-US" sz="2800" dirty="0" smtClean="0"/>
              <a:t>Use Zigbee technology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994" y="1297567"/>
            <a:ext cx="1172716" cy="124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08920"/>
            <a:ext cx="173355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386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/>
          <a:lstStyle/>
          <a:p>
            <a:r>
              <a:rPr lang="en-US" sz="4400" dirty="0" smtClean="0"/>
              <a:t>PlaatProtect - Features</a:t>
            </a:r>
            <a:endParaRPr lang="nl-NL" sz="4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55575" y="1246083"/>
            <a:ext cx="8736905" cy="5387403"/>
          </a:xfrm>
        </p:spPr>
        <p:txBody>
          <a:bodyPr>
            <a:normAutofit fontScale="55000" lnSpcReduction="20000"/>
          </a:bodyPr>
          <a:lstStyle/>
          <a:p>
            <a:r>
              <a:rPr lang="en-US" sz="4500" dirty="0" smtClean="0"/>
              <a:t>Burglar / Fire Alarm Centre on Raspberry Pi</a:t>
            </a:r>
          </a:p>
          <a:p>
            <a:pPr lvl="1"/>
            <a:r>
              <a:rPr lang="en-US" sz="4500" dirty="0" smtClean="0"/>
              <a:t>Integrate Webcams</a:t>
            </a:r>
          </a:p>
          <a:p>
            <a:pPr lvl="2"/>
            <a:r>
              <a:rPr lang="en-US" sz="3800" dirty="0" smtClean="0"/>
              <a:t>Motion detection with auto recording</a:t>
            </a:r>
          </a:p>
          <a:p>
            <a:pPr lvl="1"/>
            <a:r>
              <a:rPr lang="en-US" sz="4500" dirty="0"/>
              <a:t>Integrate Z-Wave meshwork</a:t>
            </a:r>
          </a:p>
          <a:p>
            <a:pPr lvl="2"/>
            <a:r>
              <a:rPr lang="en-US" sz="3800" dirty="0"/>
              <a:t>IR detector(s)</a:t>
            </a:r>
          </a:p>
          <a:p>
            <a:pPr lvl="2"/>
            <a:r>
              <a:rPr lang="en-US" sz="3800" dirty="0"/>
              <a:t>Alarm Horn</a:t>
            </a:r>
          </a:p>
          <a:p>
            <a:pPr lvl="1"/>
            <a:r>
              <a:rPr lang="en-US" sz="4500" dirty="0" smtClean="0"/>
              <a:t>Integrate </a:t>
            </a:r>
            <a:r>
              <a:rPr lang="en-US" sz="4500" dirty="0"/>
              <a:t>Zigbee </a:t>
            </a:r>
            <a:r>
              <a:rPr lang="en-US" sz="4500" dirty="0" smtClean="0"/>
              <a:t>meshwork</a:t>
            </a:r>
            <a:endParaRPr lang="en-US" sz="4500" dirty="0"/>
          </a:p>
          <a:p>
            <a:pPr lvl="2"/>
            <a:r>
              <a:rPr lang="en-US" sz="3800" dirty="0"/>
              <a:t>Control lights </a:t>
            </a:r>
          </a:p>
          <a:p>
            <a:pPr lvl="2"/>
            <a:r>
              <a:rPr lang="en-US" sz="3800" dirty="0" smtClean="0"/>
              <a:t>Fire </a:t>
            </a:r>
            <a:r>
              <a:rPr lang="en-US" sz="3800" dirty="0"/>
              <a:t>detector </a:t>
            </a:r>
          </a:p>
          <a:p>
            <a:pPr lvl="1"/>
            <a:r>
              <a:rPr lang="en-US" sz="4400" dirty="0" smtClean="0"/>
              <a:t>Notification </a:t>
            </a:r>
          </a:p>
          <a:p>
            <a:pPr lvl="2"/>
            <a:r>
              <a:rPr lang="en-US" sz="4000" dirty="0" smtClean="0"/>
              <a:t>Push Message to Mobile</a:t>
            </a:r>
          </a:p>
          <a:p>
            <a:pPr lvl="2"/>
            <a:r>
              <a:rPr lang="en-US" sz="4000" dirty="0" smtClean="0"/>
              <a:t>Email </a:t>
            </a:r>
          </a:p>
          <a:p>
            <a:pPr lvl="1"/>
            <a:r>
              <a:rPr lang="en-US" sz="4400" dirty="0" smtClean="0"/>
              <a:t>Scenario support</a:t>
            </a:r>
          </a:p>
          <a:p>
            <a:pPr lvl="2"/>
            <a:r>
              <a:rPr lang="en-US" sz="4000" dirty="0" smtClean="0"/>
              <a:t>Home, Sleep, Away</a:t>
            </a:r>
          </a:p>
        </p:txBody>
      </p:sp>
      <p:sp>
        <p:nvSpPr>
          <p:cNvPr id="4" name="AutoShape 2" descr="Afbeeldingsresultaat voor do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5" name="AutoShape 4" descr="Afbeeldingsresultaat voor do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6" name="AutoShape 2" descr="Image result for don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7" name="AutoShape 2" descr="Image result for coming so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>
            <a:noAutofit/>
          </a:bodyPr>
          <a:lstStyle/>
          <a:p>
            <a:r>
              <a:rPr lang="en-US" sz="4400" dirty="0" smtClean="0"/>
              <a:t>PlaatProtect Software Architecture</a:t>
            </a:r>
            <a:endParaRPr lang="nl-NL" sz="4400" dirty="0"/>
          </a:p>
        </p:txBody>
      </p:sp>
      <p:sp>
        <p:nvSpPr>
          <p:cNvPr id="4" name="Rechthoek 3"/>
          <p:cNvSpPr/>
          <p:nvPr/>
        </p:nvSpPr>
        <p:spPr>
          <a:xfrm>
            <a:off x="375628" y="3829899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REST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5" name="Rechthoek 4"/>
          <p:cNvSpPr/>
          <p:nvPr/>
        </p:nvSpPr>
        <p:spPr>
          <a:xfrm>
            <a:off x="2175828" y="3829899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Zigbee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6" name="Rechthoek 5"/>
          <p:cNvSpPr/>
          <p:nvPr/>
        </p:nvSpPr>
        <p:spPr>
          <a:xfrm>
            <a:off x="3832012" y="3829899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Z-Wave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7" name="Rechthoek 6"/>
          <p:cNvSpPr/>
          <p:nvPr/>
        </p:nvSpPr>
        <p:spPr>
          <a:xfrm>
            <a:off x="5632212" y="3829899"/>
            <a:ext cx="16561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Webcam 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8" name="Rechthoek 7"/>
          <p:cNvSpPr/>
          <p:nvPr/>
        </p:nvSpPr>
        <p:spPr>
          <a:xfrm>
            <a:off x="375628" y="3181827"/>
            <a:ext cx="69127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Database Layer</a:t>
            </a:r>
            <a:endParaRPr lang="nl-NL" dirty="0"/>
          </a:p>
        </p:txBody>
      </p:sp>
      <p:sp>
        <p:nvSpPr>
          <p:cNvPr id="9" name="Rechthoek 8"/>
          <p:cNvSpPr/>
          <p:nvPr/>
        </p:nvSpPr>
        <p:spPr>
          <a:xfrm>
            <a:off x="375628" y="2461747"/>
            <a:ext cx="691276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Business Logic Layer</a:t>
            </a:r>
            <a:endParaRPr lang="nl-NL" dirty="0"/>
          </a:p>
        </p:txBody>
      </p:sp>
      <p:sp>
        <p:nvSpPr>
          <p:cNvPr id="11" name="Rechthoek 10"/>
          <p:cNvSpPr/>
          <p:nvPr/>
        </p:nvSpPr>
        <p:spPr>
          <a:xfrm>
            <a:off x="375628" y="1885683"/>
            <a:ext cx="69127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Presentation Layer</a:t>
            </a:r>
            <a:endParaRPr lang="nl-NL" dirty="0"/>
          </a:p>
        </p:txBody>
      </p:sp>
      <p:sp>
        <p:nvSpPr>
          <p:cNvPr id="12" name="Rechthoek 11"/>
          <p:cNvSpPr/>
          <p:nvPr/>
        </p:nvSpPr>
        <p:spPr>
          <a:xfrm>
            <a:off x="375628" y="1232756"/>
            <a:ext cx="2108140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Google Charts</a:t>
            </a:r>
            <a:endParaRPr lang="nl-NL" dirty="0"/>
          </a:p>
        </p:txBody>
      </p:sp>
      <p:sp>
        <p:nvSpPr>
          <p:cNvPr id="13" name="Rechthoek 12"/>
          <p:cNvSpPr/>
          <p:nvPr/>
        </p:nvSpPr>
        <p:spPr>
          <a:xfrm>
            <a:off x="5040850" y="1232755"/>
            <a:ext cx="2247546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Email Push Service</a:t>
            </a:r>
            <a:endParaRPr lang="nl-NL" dirty="0"/>
          </a:p>
        </p:txBody>
      </p:sp>
      <p:sp>
        <p:nvSpPr>
          <p:cNvPr id="14" name="Tekstvak 13"/>
          <p:cNvSpPr txBox="1"/>
          <p:nvPr/>
        </p:nvSpPr>
        <p:spPr>
          <a:xfrm>
            <a:off x="7532581" y="1372126"/>
            <a:ext cx="1455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WS/JSON/JS</a:t>
            </a:r>
            <a:endParaRPr lang="en-US" dirty="0" smtClean="0"/>
          </a:p>
        </p:txBody>
      </p:sp>
      <p:sp>
        <p:nvSpPr>
          <p:cNvPr id="15" name="Tekstvak 14"/>
          <p:cNvSpPr txBox="1"/>
          <p:nvPr/>
        </p:nvSpPr>
        <p:spPr>
          <a:xfrm>
            <a:off x="7524925" y="1960122"/>
            <a:ext cx="1589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PHP/CSS/JS</a:t>
            </a:r>
            <a:endParaRPr lang="nl-NL" dirty="0"/>
          </a:p>
        </p:txBody>
      </p:sp>
      <p:sp>
        <p:nvSpPr>
          <p:cNvPr id="16" name="Tekstvak 15"/>
          <p:cNvSpPr txBox="1"/>
          <p:nvPr/>
        </p:nvSpPr>
        <p:spPr>
          <a:xfrm>
            <a:off x="7554335" y="2637121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PHP</a:t>
            </a:r>
            <a:endParaRPr lang="nl-NL" dirty="0"/>
          </a:p>
        </p:txBody>
      </p:sp>
      <p:sp>
        <p:nvSpPr>
          <p:cNvPr id="17" name="Tekstvak 16"/>
          <p:cNvSpPr txBox="1"/>
          <p:nvPr/>
        </p:nvSpPr>
        <p:spPr>
          <a:xfrm>
            <a:off x="7576428" y="3321197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MySQL</a:t>
            </a:r>
            <a:endParaRPr lang="nl-NL" dirty="0"/>
          </a:p>
        </p:txBody>
      </p:sp>
      <p:sp>
        <p:nvSpPr>
          <p:cNvPr id="18" name="Tekstvak 17"/>
          <p:cNvSpPr txBox="1"/>
          <p:nvPr/>
        </p:nvSpPr>
        <p:spPr>
          <a:xfrm>
            <a:off x="7504420" y="3969269"/>
            <a:ext cx="1639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PHP</a:t>
            </a:r>
            <a:endParaRPr lang="nl-NL" dirty="0"/>
          </a:p>
        </p:txBody>
      </p:sp>
      <p:sp>
        <p:nvSpPr>
          <p:cNvPr id="19" name="Rechthoek 18"/>
          <p:cNvSpPr/>
          <p:nvPr/>
        </p:nvSpPr>
        <p:spPr>
          <a:xfrm>
            <a:off x="375628" y="4477971"/>
            <a:ext cx="69127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Operating</a:t>
            </a:r>
          </a:p>
          <a:p>
            <a:pPr algn="ctr"/>
            <a:r>
              <a:rPr lang="en-US" dirty="0" smtClean="0"/>
              <a:t>  System</a:t>
            </a:r>
            <a:endParaRPr lang="nl-NL" dirty="0"/>
          </a:p>
        </p:txBody>
      </p:sp>
      <p:sp>
        <p:nvSpPr>
          <p:cNvPr id="20" name="Tekstvak 19"/>
          <p:cNvSpPr txBox="1"/>
          <p:nvPr/>
        </p:nvSpPr>
        <p:spPr>
          <a:xfrm>
            <a:off x="7530651" y="4560476"/>
            <a:ext cx="161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Debian Linux</a:t>
            </a:r>
            <a:endParaRPr lang="nl-NL" dirty="0"/>
          </a:p>
        </p:txBody>
      </p:sp>
      <p:sp>
        <p:nvSpPr>
          <p:cNvPr id="3" name="Right Arrow 2"/>
          <p:cNvSpPr/>
          <p:nvPr/>
        </p:nvSpPr>
        <p:spPr>
          <a:xfrm rot="16200000">
            <a:off x="825678" y="4757713"/>
            <a:ext cx="900100" cy="4846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xtBox 9"/>
          <p:cNvSpPr txBox="1"/>
          <p:nvPr/>
        </p:nvSpPr>
        <p:spPr>
          <a:xfrm>
            <a:off x="251521" y="5517232"/>
            <a:ext cx="1924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 smtClean="0"/>
              <a:t>Vendor</a:t>
            </a:r>
            <a:r>
              <a:rPr lang="nl-NL" dirty="0" smtClean="0"/>
              <a:t> Support</a:t>
            </a:r>
          </a:p>
          <a:p>
            <a:pPr marL="285750" indent="-285750">
              <a:buFontTx/>
              <a:buChar char="-"/>
            </a:pPr>
            <a:r>
              <a:rPr lang="nl-NL" dirty="0" smtClean="0"/>
              <a:t>Philips HUE</a:t>
            </a:r>
          </a:p>
        </p:txBody>
      </p:sp>
      <p:sp>
        <p:nvSpPr>
          <p:cNvPr id="22" name="Right Arrow 21"/>
          <p:cNvSpPr/>
          <p:nvPr/>
        </p:nvSpPr>
        <p:spPr>
          <a:xfrm rot="16200000">
            <a:off x="2553870" y="4768210"/>
            <a:ext cx="900100" cy="4846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3" name="TextBox 22"/>
          <p:cNvSpPr txBox="1"/>
          <p:nvPr/>
        </p:nvSpPr>
        <p:spPr>
          <a:xfrm>
            <a:off x="2159389" y="5527380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 smtClean="0"/>
              <a:t>Vendor</a:t>
            </a:r>
            <a:r>
              <a:rPr lang="nl-NL" dirty="0" smtClean="0"/>
              <a:t> support</a:t>
            </a:r>
          </a:p>
          <a:p>
            <a:pPr marL="285750" indent="-285750">
              <a:buFontTx/>
              <a:buChar char="-"/>
            </a:pPr>
            <a:r>
              <a:rPr lang="nl-NL" dirty="0" smtClean="0"/>
              <a:t>Google </a:t>
            </a:r>
            <a:r>
              <a:rPr lang="nl-NL" dirty="0" err="1" smtClean="0"/>
              <a:t>Protect</a:t>
            </a:r>
            <a:endParaRPr lang="nl-NL" dirty="0" smtClean="0"/>
          </a:p>
          <a:p>
            <a:endParaRPr lang="nl-NL" dirty="0"/>
          </a:p>
        </p:txBody>
      </p:sp>
      <p:sp>
        <p:nvSpPr>
          <p:cNvPr id="24" name="Right Arrow 23"/>
          <p:cNvSpPr/>
          <p:nvPr/>
        </p:nvSpPr>
        <p:spPr>
          <a:xfrm rot="16200000">
            <a:off x="6092458" y="4824866"/>
            <a:ext cx="900100" cy="4846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5" name="TextBox 24"/>
          <p:cNvSpPr txBox="1"/>
          <p:nvPr/>
        </p:nvSpPr>
        <p:spPr>
          <a:xfrm>
            <a:off x="6029258" y="5517232"/>
            <a:ext cx="2047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 smtClean="0"/>
              <a:t>Vendor</a:t>
            </a:r>
            <a:r>
              <a:rPr lang="nl-NL" dirty="0" smtClean="0"/>
              <a:t> support</a:t>
            </a:r>
          </a:p>
          <a:p>
            <a:pPr marL="285750" indent="-285750">
              <a:buFontTx/>
              <a:buChar char="-"/>
            </a:pPr>
            <a:r>
              <a:rPr lang="nl-NL" dirty="0" smtClean="0"/>
              <a:t>Sony </a:t>
            </a:r>
          </a:p>
          <a:p>
            <a:pPr marL="285750" indent="-285750">
              <a:buFontTx/>
              <a:buChar char="-"/>
            </a:pPr>
            <a:r>
              <a:rPr lang="nl-NL" dirty="0" err="1" smtClean="0"/>
              <a:t>Logitec</a:t>
            </a:r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26" name="Right Arrow 25"/>
          <p:cNvSpPr/>
          <p:nvPr/>
        </p:nvSpPr>
        <p:spPr>
          <a:xfrm rot="16200000">
            <a:off x="4348484" y="4775930"/>
            <a:ext cx="900100" cy="4846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7" name="TextBox 26"/>
          <p:cNvSpPr txBox="1"/>
          <p:nvPr/>
        </p:nvSpPr>
        <p:spPr>
          <a:xfrm>
            <a:off x="4139952" y="5535185"/>
            <a:ext cx="1933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 smtClean="0"/>
              <a:t>Vendor</a:t>
            </a:r>
            <a:r>
              <a:rPr lang="nl-NL" dirty="0" smtClean="0"/>
              <a:t> support</a:t>
            </a:r>
          </a:p>
          <a:p>
            <a:r>
              <a:rPr lang="nl-NL" dirty="0" smtClean="0"/>
              <a:t>- Aeotec</a:t>
            </a:r>
            <a:r>
              <a:rPr lang="nl-NL" dirty="0"/>
              <a:t> </a:t>
            </a:r>
          </a:p>
          <a:p>
            <a:r>
              <a:rPr lang="nl-NL" dirty="0" smtClean="0"/>
              <a:t>- </a:t>
            </a:r>
            <a:r>
              <a:rPr lang="nl-NL" dirty="0" err="1" smtClean="0"/>
              <a:t>Aeon</a:t>
            </a:r>
            <a:endParaRPr lang="nl-NL" dirty="0"/>
          </a:p>
        </p:txBody>
      </p:sp>
      <p:sp>
        <p:nvSpPr>
          <p:cNvPr id="28" name="Rechthoek 8"/>
          <p:cNvSpPr/>
          <p:nvPr/>
        </p:nvSpPr>
        <p:spPr>
          <a:xfrm>
            <a:off x="694144" y="2232367"/>
            <a:ext cx="1647800" cy="11788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Apache</a:t>
            </a:r>
            <a:endParaRPr lang="nl-NL" dirty="0"/>
          </a:p>
        </p:txBody>
      </p:sp>
      <p:sp>
        <p:nvSpPr>
          <p:cNvPr id="29" name="Rechthoek 12"/>
          <p:cNvSpPr/>
          <p:nvPr/>
        </p:nvSpPr>
        <p:spPr>
          <a:xfrm>
            <a:off x="2483768" y="1232756"/>
            <a:ext cx="2557082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Mobile Push Service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969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en-US" sz="4400" dirty="0" smtClean="0"/>
              <a:t>Information Exchange</a:t>
            </a:r>
            <a:endParaRPr lang="nl-NL" sz="4400" dirty="0"/>
          </a:p>
        </p:txBody>
      </p:sp>
      <p:sp>
        <p:nvSpPr>
          <p:cNvPr id="4" name="Rechthoek 11"/>
          <p:cNvSpPr/>
          <p:nvPr/>
        </p:nvSpPr>
        <p:spPr>
          <a:xfrm>
            <a:off x="783713" y="1518234"/>
            <a:ext cx="2392404" cy="28184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GUI</a:t>
            </a:r>
            <a:endParaRPr lang="nl-NL" dirty="0"/>
          </a:p>
        </p:txBody>
      </p:sp>
      <p:sp>
        <p:nvSpPr>
          <p:cNvPr id="5" name="Rechthoek 11"/>
          <p:cNvSpPr/>
          <p:nvPr/>
        </p:nvSpPr>
        <p:spPr>
          <a:xfrm>
            <a:off x="827584" y="5021019"/>
            <a:ext cx="2290059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 </a:t>
            </a:r>
            <a:r>
              <a:rPr lang="en-US" dirty="0" smtClean="0"/>
              <a:t>Event Handler</a:t>
            </a:r>
            <a:endParaRPr lang="nl-NL" dirty="0"/>
          </a:p>
        </p:txBody>
      </p:sp>
      <p:sp>
        <p:nvSpPr>
          <p:cNvPr id="6" name="Rechthoek 11"/>
          <p:cNvSpPr/>
          <p:nvPr/>
        </p:nvSpPr>
        <p:spPr>
          <a:xfrm>
            <a:off x="6209991" y="1577006"/>
            <a:ext cx="2108140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Webcam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7" name="Rechthoek 11"/>
          <p:cNvSpPr/>
          <p:nvPr/>
        </p:nvSpPr>
        <p:spPr>
          <a:xfrm>
            <a:off x="6209991" y="2449716"/>
            <a:ext cx="2108140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Z-Wave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8" name="Rechthoek 11"/>
          <p:cNvSpPr/>
          <p:nvPr/>
        </p:nvSpPr>
        <p:spPr>
          <a:xfrm>
            <a:off x="6198632" y="3313812"/>
            <a:ext cx="2108140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Zigbee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9" name="Rechthoek 11"/>
          <p:cNvSpPr/>
          <p:nvPr/>
        </p:nvSpPr>
        <p:spPr>
          <a:xfrm>
            <a:off x="6198632" y="5009970"/>
            <a:ext cx="2108140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Android </a:t>
            </a:r>
            <a:r>
              <a:rPr lang="en-US" dirty="0" smtClean="0"/>
              <a:t>Notification</a:t>
            </a:r>
          </a:p>
        </p:txBody>
      </p:sp>
      <p:sp>
        <p:nvSpPr>
          <p:cNvPr id="11" name="Rechthoek 11"/>
          <p:cNvSpPr/>
          <p:nvPr/>
        </p:nvSpPr>
        <p:spPr>
          <a:xfrm>
            <a:off x="6217496" y="4179532"/>
            <a:ext cx="2108140" cy="652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Email</a:t>
            </a:r>
          </a:p>
          <a:p>
            <a:pPr algn="ctr"/>
            <a:r>
              <a:rPr lang="en-US" dirty="0" smtClean="0"/>
              <a:t>Interface</a:t>
            </a:r>
            <a:endParaRPr lang="nl-NL" dirty="0"/>
          </a:p>
        </p:txBody>
      </p:sp>
      <p:sp>
        <p:nvSpPr>
          <p:cNvPr id="12" name="Rechthoek 11"/>
          <p:cNvSpPr/>
          <p:nvPr/>
        </p:nvSpPr>
        <p:spPr>
          <a:xfrm>
            <a:off x="3850242" y="2429835"/>
            <a:ext cx="1625705" cy="326509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Service</a:t>
            </a:r>
          </a:p>
          <a:p>
            <a:pPr algn="ctr"/>
            <a:r>
              <a:rPr lang="en-US" dirty="0" smtClean="0"/>
              <a:t>Bus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(Implemented in </a:t>
            </a:r>
          </a:p>
          <a:p>
            <a:pPr algn="ctr"/>
            <a:r>
              <a:rPr lang="en-US" dirty="0" smtClean="0"/>
              <a:t>Database)</a:t>
            </a:r>
            <a:endParaRPr lang="nl-NL" dirty="0"/>
          </a:p>
        </p:txBody>
      </p:sp>
      <p:cxnSp>
        <p:nvCxnSpPr>
          <p:cNvPr id="15" name="Straight Arrow Connector 14"/>
          <p:cNvCxnSpPr>
            <a:stCxn id="5" idx="3"/>
          </p:cNvCxnSpPr>
          <p:nvPr/>
        </p:nvCxnSpPr>
        <p:spPr>
          <a:xfrm flipV="1">
            <a:off x="3117643" y="5347482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3124943" y="3447410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5443790" y="1912084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5484897" y="2799167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5448722" y="4504373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5484897" y="5344032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5475947" y="3640277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235568" y="304725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/>
              <a:t>json</a:t>
            </a:r>
            <a:endParaRPr lang="nl-NL" dirty="0"/>
          </a:p>
        </p:txBody>
      </p:sp>
      <p:sp>
        <p:nvSpPr>
          <p:cNvPr id="27" name="TextBox 26"/>
          <p:cNvSpPr txBox="1"/>
          <p:nvPr/>
        </p:nvSpPr>
        <p:spPr>
          <a:xfrm>
            <a:off x="3184821" y="496073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/>
              <a:t>json</a:t>
            </a:r>
            <a:endParaRPr lang="nl-NL" dirty="0"/>
          </a:p>
        </p:txBody>
      </p:sp>
      <p:sp>
        <p:nvSpPr>
          <p:cNvPr id="28" name="TextBox 27"/>
          <p:cNvSpPr txBox="1"/>
          <p:nvPr/>
        </p:nvSpPr>
        <p:spPr>
          <a:xfrm>
            <a:off x="5543125" y="5014387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/>
              <a:t>json</a:t>
            </a:r>
            <a:endParaRPr lang="nl-NL" dirty="0"/>
          </a:p>
        </p:txBody>
      </p:sp>
      <p:sp>
        <p:nvSpPr>
          <p:cNvPr id="29" name="TextBox 28"/>
          <p:cNvSpPr txBox="1"/>
          <p:nvPr/>
        </p:nvSpPr>
        <p:spPr>
          <a:xfrm>
            <a:off x="5515900" y="4177909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/>
              <a:t>json</a:t>
            </a:r>
            <a:endParaRPr lang="nl-NL" dirty="0"/>
          </a:p>
        </p:txBody>
      </p:sp>
      <p:sp>
        <p:nvSpPr>
          <p:cNvPr id="30" name="TextBox 29"/>
          <p:cNvSpPr txBox="1"/>
          <p:nvPr/>
        </p:nvSpPr>
        <p:spPr>
          <a:xfrm>
            <a:off x="5543124" y="3270943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/>
              <a:t>json</a:t>
            </a:r>
            <a:endParaRPr lang="nl-NL" dirty="0"/>
          </a:p>
        </p:txBody>
      </p:sp>
      <p:sp>
        <p:nvSpPr>
          <p:cNvPr id="31" name="TextBox 30"/>
          <p:cNvSpPr txBox="1"/>
          <p:nvPr/>
        </p:nvSpPr>
        <p:spPr>
          <a:xfrm>
            <a:off x="5552075" y="2429835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/>
              <a:t>json</a:t>
            </a:r>
            <a:endParaRPr lang="nl-NL" dirty="0"/>
          </a:p>
        </p:txBody>
      </p:sp>
      <p:sp>
        <p:nvSpPr>
          <p:cNvPr id="32" name="TextBox 31"/>
          <p:cNvSpPr txBox="1"/>
          <p:nvPr/>
        </p:nvSpPr>
        <p:spPr>
          <a:xfrm>
            <a:off x="5510968" y="1518234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files</a:t>
            </a:r>
            <a:endParaRPr lang="nl-NL" dirty="0"/>
          </a:p>
        </p:txBody>
      </p:sp>
      <p:sp>
        <p:nvSpPr>
          <p:cNvPr id="33" name="Rechthoek 11"/>
          <p:cNvSpPr/>
          <p:nvPr/>
        </p:nvSpPr>
        <p:spPr>
          <a:xfrm>
            <a:off x="3850242" y="1565738"/>
            <a:ext cx="1625705" cy="66419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Directory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V="1">
            <a:off x="3136948" y="1923869"/>
            <a:ext cx="732599" cy="1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197571" y="1518234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files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74616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/>
          <a:lstStyle/>
          <a:p>
            <a:r>
              <a:rPr lang="en-US" sz="4400" dirty="0" smtClean="0"/>
              <a:t>Used hardware</a:t>
            </a:r>
            <a:endParaRPr lang="nl-NL" sz="4400" dirty="0"/>
          </a:p>
        </p:txBody>
      </p:sp>
      <p:sp>
        <p:nvSpPr>
          <p:cNvPr id="5" name="Tijdelijke aanduiding voor inhoud 2"/>
          <p:cNvSpPr>
            <a:spLocks noGrp="1"/>
          </p:cNvSpPr>
          <p:nvPr>
            <p:ph idx="1"/>
          </p:nvPr>
        </p:nvSpPr>
        <p:spPr>
          <a:xfrm>
            <a:off x="460374" y="1118626"/>
            <a:ext cx="4471666" cy="3325383"/>
          </a:xfrm>
        </p:spPr>
        <p:txBody>
          <a:bodyPr>
            <a:normAutofit fontScale="92500"/>
          </a:bodyPr>
          <a:lstStyle/>
          <a:p>
            <a:r>
              <a:rPr lang="en-US" sz="2400" dirty="0" smtClean="0"/>
              <a:t>Raspberry Pi 3B</a:t>
            </a:r>
          </a:p>
          <a:p>
            <a:r>
              <a:rPr lang="en-US" sz="2400" dirty="0" smtClean="0"/>
              <a:t>Philips Hue Light Bulb</a:t>
            </a:r>
          </a:p>
          <a:p>
            <a:r>
              <a:rPr lang="en-US" sz="2400" dirty="0" smtClean="0"/>
              <a:t>Philips Hue Light Strip</a:t>
            </a:r>
          </a:p>
          <a:p>
            <a:r>
              <a:rPr lang="en-US" sz="2400" dirty="0" smtClean="0"/>
              <a:t>Z-Wave USB Dongle</a:t>
            </a:r>
          </a:p>
          <a:p>
            <a:r>
              <a:rPr lang="en-US" sz="2400" dirty="0" smtClean="0"/>
              <a:t>Z-Wave Aeon Horn</a:t>
            </a:r>
          </a:p>
          <a:p>
            <a:r>
              <a:rPr lang="en-US" sz="2400" dirty="0" smtClean="0"/>
              <a:t>Z-Wave </a:t>
            </a:r>
            <a:r>
              <a:rPr lang="nl-NL" dirty="0"/>
              <a:t>Aeotec </a:t>
            </a:r>
            <a:r>
              <a:rPr lang="en-US" sz="2400" dirty="0" smtClean="0"/>
              <a:t>IR detectors</a:t>
            </a:r>
          </a:p>
          <a:p>
            <a:r>
              <a:rPr lang="en-US" sz="2400" dirty="0" smtClean="0"/>
              <a:t>Google Nest Protect</a:t>
            </a:r>
          </a:p>
          <a:p>
            <a:r>
              <a:rPr lang="en-US" sz="2400" dirty="0" smtClean="0"/>
              <a:t>USB Webcam</a:t>
            </a:r>
          </a:p>
          <a:p>
            <a:endParaRPr lang="en-US" sz="2400" dirty="0" smtClean="0"/>
          </a:p>
        </p:txBody>
      </p:sp>
      <p:pic>
        <p:nvPicPr>
          <p:cNvPr id="2050" name="Picture 2" descr="http://gurau-audibert.hd.free.fr/josdblog/wp-content/uploads/2013/11/aeon-labs-ds02-zstick-adaptateur-controleur-zwave-dongle-cle-usb-300x1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061" y="3070665"/>
            <a:ext cx="1512168" cy="96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903" y="1100141"/>
            <a:ext cx="1502498" cy="144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8520" y="4437528"/>
            <a:ext cx="1333239" cy="1497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17" descr="Image result for Google nest protec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4" name="AutoShape 19" descr="Image result for Google nest protec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837" y="894775"/>
            <a:ext cx="1186308" cy="185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382" y="4630364"/>
            <a:ext cx="1764889" cy="1218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437528"/>
            <a:ext cx="103822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837" y="4372400"/>
            <a:ext cx="1643559" cy="164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540" y="2699824"/>
            <a:ext cx="1791584" cy="1709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329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Rechte verbindingslijn met pijl 23"/>
          <p:cNvCxnSpPr/>
          <p:nvPr/>
        </p:nvCxnSpPr>
        <p:spPr>
          <a:xfrm>
            <a:off x="460910" y="2283429"/>
            <a:ext cx="0" cy="403048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Tekstvak 4"/>
          <p:cNvSpPr txBox="1"/>
          <p:nvPr/>
        </p:nvSpPr>
        <p:spPr>
          <a:xfrm>
            <a:off x="4788024" y="2636912"/>
            <a:ext cx="2052228" cy="156966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Raspberry Pi</a:t>
            </a:r>
          </a:p>
          <a:p>
            <a:pPr algn="ctr"/>
            <a:endParaRPr lang="en-US" dirty="0" smtClean="0"/>
          </a:p>
          <a:p>
            <a:pPr algn="ctr"/>
            <a:r>
              <a:rPr lang="en-US" sz="2400" dirty="0" smtClean="0"/>
              <a:t>PlaatProtect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Sense Hat (Pi)</a:t>
            </a:r>
            <a:endParaRPr lang="nl-NL" dirty="0"/>
          </a:p>
        </p:txBody>
      </p:sp>
      <p:sp>
        <p:nvSpPr>
          <p:cNvPr id="1026" name="AutoShape 2" descr="Afbeeldingsresultaat voor solar pan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1028" name="AutoShape 4" descr="Afbeeldingsresultaat voor solar pan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50" name="Tekstvak 49"/>
          <p:cNvSpPr txBox="1"/>
          <p:nvPr/>
        </p:nvSpPr>
        <p:spPr>
          <a:xfrm>
            <a:off x="2267744" y="3501008"/>
            <a:ext cx="165618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Wifi Router</a:t>
            </a:r>
            <a:endParaRPr lang="nl-NL" dirty="0"/>
          </a:p>
        </p:txBody>
      </p:sp>
      <p:sp>
        <p:nvSpPr>
          <p:cNvPr id="88" name="Tekstvak 87"/>
          <p:cNvSpPr txBox="1"/>
          <p:nvPr/>
        </p:nvSpPr>
        <p:spPr>
          <a:xfrm>
            <a:off x="4855237" y="5975883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</a:t>
            </a:r>
          </a:p>
          <a:p>
            <a:pPr algn="ctr"/>
            <a:r>
              <a:rPr lang="en-US" sz="1200" dirty="0"/>
              <a:t>1</a:t>
            </a:r>
            <a:r>
              <a:rPr lang="en-US" sz="1200" dirty="0" smtClean="0"/>
              <a:t> </a:t>
            </a:r>
          </a:p>
        </p:txBody>
      </p:sp>
      <p:sp>
        <p:nvSpPr>
          <p:cNvPr id="1036" name="AutoShape 12" descr="Afbeeldingsresultaat voor Moni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34" name="Tekstvak 33"/>
          <p:cNvSpPr txBox="1"/>
          <p:nvPr/>
        </p:nvSpPr>
        <p:spPr>
          <a:xfrm>
            <a:off x="2267744" y="4365104"/>
            <a:ext cx="165618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ADSL Router</a:t>
            </a:r>
            <a:endParaRPr lang="nl-NL" dirty="0"/>
          </a:p>
        </p:txBody>
      </p:sp>
      <p:sp>
        <p:nvSpPr>
          <p:cNvPr id="38" name="Afgeronde rechthoek 37"/>
          <p:cNvSpPr/>
          <p:nvPr/>
        </p:nvSpPr>
        <p:spPr>
          <a:xfrm>
            <a:off x="2339752" y="5301208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Internet</a:t>
            </a:r>
            <a:endParaRPr lang="nl-NL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9190" y="5111042"/>
            <a:ext cx="792088" cy="889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3286" y="5111042"/>
            <a:ext cx="792088" cy="889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Tekstvak 42"/>
          <p:cNvSpPr txBox="1"/>
          <p:nvPr/>
        </p:nvSpPr>
        <p:spPr>
          <a:xfrm>
            <a:off x="4971198" y="475100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USB</a:t>
            </a:r>
            <a:endParaRPr lang="nl-NL" sz="1200" dirty="0"/>
          </a:p>
        </p:txBody>
      </p:sp>
      <p:sp>
        <p:nvSpPr>
          <p:cNvPr id="44" name="Tekstvak 43"/>
          <p:cNvSpPr txBox="1"/>
          <p:nvPr/>
        </p:nvSpPr>
        <p:spPr>
          <a:xfrm>
            <a:off x="5835294" y="475100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USB</a:t>
            </a:r>
            <a:endParaRPr lang="nl-NL" sz="1200" dirty="0"/>
          </a:p>
        </p:txBody>
      </p:sp>
      <p:sp>
        <p:nvSpPr>
          <p:cNvPr id="53" name="Afgeronde rechthoek 48"/>
          <p:cNvSpPr/>
          <p:nvPr/>
        </p:nvSpPr>
        <p:spPr>
          <a:xfrm>
            <a:off x="7308304" y="3421742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Z Wave</a:t>
            </a:r>
          </a:p>
          <a:p>
            <a:pPr algn="ctr"/>
            <a:r>
              <a:rPr lang="en-US" sz="1400" dirty="0" smtClean="0"/>
              <a:t>(mesh network)</a:t>
            </a:r>
            <a:endParaRPr lang="nl-NL" sz="1400" dirty="0"/>
          </a:p>
        </p:txBody>
      </p:sp>
      <p:cxnSp>
        <p:nvCxnSpPr>
          <p:cNvPr id="77" name="Rechte verbindingslijn met pijl 23"/>
          <p:cNvCxnSpPr/>
          <p:nvPr/>
        </p:nvCxnSpPr>
        <p:spPr>
          <a:xfrm flipV="1">
            <a:off x="7686346" y="4015839"/>
            <a:ext cx="0" cy="761855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9" name="Tekstvak 87"/>
          <p:cNvSpPr txBox="1"/>
          <p:nvPr/>
        </p:nvSpPr>
        <p:spPr>
          <a:xfrm>
            <a:off x="4013938" y="340724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Ethernet </a:t>
            </a:r>
          </a:p>
        </p:txBody>
      </p:sp>
      <p:sp>
        <p:nvSpPr>
          <p:cNvPr id="80" name="Tekstvak 87"/>
          <p:cNvSpPr txBox="1"/>
          <p:nvPr/>
        </p:nvSpPr>
        <p:spPr>
          <a:xfrm>
            <a:off x="5763286" y="598065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 </a:t>
            </a:r>
          </a:p>
          <a:p>
            <a:pPr algn="ctr"/>
            <a:r>
              <a:rPr lang="en-US" sz="1200" dirty="0"/>
              <a:t>2</a:t>
            </a:r>
            <a:endParaRPr lang="en-US" sz="1200" dirty="0" smtClean="0"/>
          </a:p>
        </p:txBody>
      </p:sp>
      <p:sp>
        <p:nvSpPr>
          <p:cNvPr id="81" name="Tekstvak 87"/>
          <p:cNvSpPr txBox="1"/>
          <p:nvPr/>
        </p:nvSpPr>
        <p:spPr>
          <a:xfrm>
            <a:off x="7290970" y="5070375"/>
            <a:ext cx="77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 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82" name="Tekstvak 87"/>
          <p:cNvSpPr txBox="1"/>
          <p:nvPr/>
        </p:nvSpPr>
        <p:spPr>
          <a:xfrm>
            <a:off x="8010270" y="521816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Alarm</a:t>
            </a:r>
            <a:endParaRPr lang="en-US" sz="1200" dirty="0"/>
          </a:p>
          <a:p>
            <a:pPr algn="ctr"/>
            <a:r>
              <a:rPr lang="en-US" sz="1200" dirty="0" smtClean="0"/>
              <a:t>Horn</a:t>
            </a:r>
          </a:p>
        </p:txBody>
      </p:sp>
      <p:sp>
        <p:nvSpPr>
          <p:cNvPr id="83" name="Tekstvak 87"/>
          <p:cNvSpPr txBox="1"/>
          <p:nvPr/>
        </p:nvSpPr>
        <p:spPr>
          <a:xfrm>
            <a:off x="1319211" y="3407240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Wifi </a:t>
            </a:r>
          </a:p>
        </p:txBody>
      </p:sp>
      <p:cxnSp>
        <p:nvCxnSpPr>
          <p:cNvPr id="84" name="Rechte verbindingslijn met pijl 61"/>
          <p:cNvCxnSpPr>
            <a:stCxn id="38" idx="1"/>
          </p:cNvCxnSpPr>
          <p:nvPr/>
        </p:nvCxnSpPr>
        <p:spPr>
          <a:xfrm flipH="1" flipV="1">
            <a:off x="1187624" y="5579259"/>
            <a:ext cx="1152128" cy="998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5" name="Tekstvak 87"/>
          <p:cNvSpPr txBox="1"/>
          <p:nvPr/>
        </p:nvSpPr>
        <p:spPr>
          <a:xfrm>
            <a:off x="1211199" y="5232974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Notification</a:t>
            </a:r>
          </a:p>
        </p:txBody>
      </p:sp>
      <p:sp>
        <p:nvSpPr>
          <p:cNvPr id="95" name="Tekstvak 42"/>
          <p:cNvSpPr txBox="1"/>
          <p:nvPr/>
        </p:nvSpPr>
        <p:spPr>
          <a:xfrm>
            <a:off x="6823355" y="3445549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USB</a:t>
            </a:r>
            <a:endParaRPr lang="nl-NL" sz="1200" dirty="0"/>
          </a:p>
        </p:txBody>
      </p:sp>
      <p:cxnSp>
        <p:nvCxnSpPr>
          <p:cNvPr id="96" name="Rechte verbindingslijn met pijl 23"/>
          <p:cNvCxnSpPr>
            <a:stCxn id="50" idx="3"/>
          </p:cNvCxnSpPr>
          <p:nvPr/>
        </p:nvCxnSpPr>
        <p:spPr>
          <a:xfrm flipV="1">
            <a:off x="3923928" y="3676818"/>
            <a:ext cx="864096" cy="8856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0" name="Rechte verbindingslijn met pijl 23"/>
          <p:cNvCxnSpPr>
            <a:stCxn id="34" idx="0"/>
            <a:endCxn id="50" idx="2"/>
          </p:cNvCxnSpPr>
          <p:nvPr/>
        </p:nvCxnSpPr>
        <p:spPr>
          <a:xfrm flipV="1">
            <a:off x="3095836" y="3870340"/>
            <a:ext cx="0" cy="494764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" name="Rechte verbindingslijn met pijl 23"/>
          <p:cNvCxnSpPr>
            <a:stCxn id="38" idx="0"/>
            <a:endCxn id="34" idx="2"/>
          </p:cNvCxnSpPr>
          <p:nvPr/>
        </p:nvCxnSpPr>
        <p:spPr>
          <a:xfrm flipV="1">
            <a:off x="3095836" y="4734436"/>
            <a:ext cx="0" cy="566772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5" name="Tekstvak 90"/>
          <p:cNvSpPr txBox="1"/>
          <p:nvPr/>
        </p:nvSpPr>
        <p:spPr>
          <a:xfrm>
            <a:off x="3114215" y="4030616"/>
            <a:ext cx="818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sp>
        <p:nvSpPr>
          <p:cNvPr id="106" name="Tekstvak 90"/>
          <p:cNvSpPr txBox="1"/>
          <p:nvPr/>
        </p:nvSpPr>
        <p:spPr>
          <a:xfrm>
            <a:off x="3131840" y="4941168"/>
            <a:ext cx="818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cxnSp>
        <p:nvCxnSpPr>
          <p:cNvPr id="107" name="Rechte verbindingslijn met pijl 23"/>
          <p:cNvCxnSpPr/>
          <p:nvPr/>
        </p:nvCxnSpPr>
        <p:spPr>
          <a:xfrm>
            <a:off x="6804248" y="3684238"/>
            <a:ext cx="532606" cy="1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9" name="Rechte verbindingslijn met pijl 23"/>
          <p:cNvCxnSpPr/>
          <p:nvPr/>
        </p:nvCxnSpPr>
        <p:spPr>
          <a:xfrm>
            <a:off x="5436096" y="4221088"/>
            <a:ext cx="11845" cy="1032285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2" name="Rechte verbindingslijn met pijl 23"/>
          <p:cNvCxnSpPr/>
          <p:nvPr/>
        </p:nvCxnSpPr>
        <p:spPr>
          <a:xfrm>
            <a:off x="6300192" y="4221088"/>
            <a:ext cx="26387" cy="1056572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8" name="Rechte verbindingslijn met pijl 23"/>
          <p:cNvCxnSpPr/>
          <p:nvPr/>
        </p:nvCxnSpPr>
        <p:spPr>
          <a:xfrm>
            <a:off x="8442318" y="4015838"/>
            <a:ext cx="0" cy="698532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3" name="Rechte verbindingslijn met pijl 23"/>
          <p:cNvCxnSpPr/>
          <p:nvPr/>
        </p:nvCxnSpPr>
        <p:spPr>
          <a:xfrm flipV="1">
            <a:off x="971600" y="3701570"/>
            <a:ext cx="1375556" cy="8204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4" name="Rechte verbindingslijn met pijl 23"/>
          <p:cNvCxnSpPr/>
          <p:nvPr/>
        </p:nvCxnSpPr>
        <p:spPr>
          <a:xfrm flipV="1">
            <a:off x="971600" y="3262541"/>
            <a:ext cx="0" cy="44313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6" name="Afgeronde rechthoek 48"/>
          <p:cNvSpPr/>
          <p:nvPr/>
        </p:nvSpPr>
        <p:spPr>
          <a:xfrm>
            <a:off x="278057" y="2686477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Zigbee</a:t>
            </a:r>
          </a:p>
          <a:p>
            <a:pPr algn="ctr"/>
            <a:r>
              <a:rPr lang="en-US" sz="1400" dirty="0" smtClean="0"/>
              <a:t>(mesh network)</a:t>
            </a:r>
            <a:endParaRPr lang="nl-NL" sz="1400" dirty="0"/>
          </a:p>
        </p:txBody>
      </p:sp>
      <p:cxnSp>
        <p:nvCxnSpPr>
          <p:cNvPr id="92" name="Rechte verbindingslijn met pijl 23"/>
          <p:cNvCxnSpPr/>
          <p:nvPr/>
        </p:nvCxnSpPr>
        <p:spPr>
          <a:xfrm>
            <a:off x="1399704" y="2283429"/>
            <a:ext cx="0" cy="403048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503" y="1274373"/>
            <a:ext cx="600401" cy="1000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" name="Tekstvak 87"/>
          <p:cNvSpPr txBox="1"/>
          <p:nvPr/>
        </p:nvSpPr>
        <p:spPr>
          <a:xfrm>
            <a:off x="556912" y="1741881"/>
            <a:ext cx="621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Light</a:t>
            </a:r>
          </a:p>
          <a:p>
            <a:pPr algn="ctr"/>
            <a:r>
              <a:rPr lang="en-US" sz="1200" dirty="0" smtClean="0"/>
              <a:t>Bulb </a:t>
            </a:r>
          </a:p>
        </p:txBody>
      </p:sp>
      <p:sp>
        <p:nvSpPr>
          <p:cNvPr id="101" name="Tekstvak 87"/>
          <p:cNvSpPr txBox="1"/>
          <p:nvPr/>
        </p:nvSpPr>
        <p:spPr>
          <a:xfrm>
            <a:off x="1619672" y="1700808"/>
            <a:ext cx="60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Light</a:t>
            </a:r>
          </a:p>
          <a:p>
            <a:pPr algn="ctr"/>
            <a:r>
              <a:rPr lang="en-US" sz="1200" dirty="0" smtClean="0"/>
              <a:t>Strip </a:t>
            </a:r>
          </a:p>
        </p:txBody>
      </p:sp>
      <p:cxnSp>
        <p:nvCxnSpPr>
          <p:cNvPr id="110" name="Rechte verbindingslijn met pijl 23"/>
          <p:cNvCxnSpPr>
            <a:endCxn id="38" idx="2"/>
          </p:cNvCxnSpPr>
          <p:nvPr/>
        </p:nvCxnSpPr>
        <p:spPr>
          <a:xfrm flipH="1" flipV="1">
            <a:off x="3095836" y="5877272"/>
            <a:ext cx="18379" cy="306273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1" name="Title 1"/>
          <p:cNvSpPr txBox="1">
            <a:spLocks/>
          </p:cNvSpPr>
          <p:nvPr/>
        </p:nvSpPr>
        <p:spPr>
          <a:xfrm>
            <a:off x="0" y="-1"/>
            <a:ext cx="9144000" cy="9087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z="4400" dirty="0" smtClean="0"/>
              <a:t>Hardware View – Configuration 1</a:t>
            </a:r>
            <a:endParaRPr lang="nl-NL" sz="4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58" y="4777694"/>
            <a:ext cx="833717" cy="155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152" y="6097037"/>
            <a:ext cx="1000125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96752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356" y="4418579"/>
            <a:ext cx="495924" cy="777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23" y="4534213"/>
            <a:ext cx="449770" cy="433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kstvak 87"/>
          <p:cNvSpPr txBox="1"/>
          <p:nvPr/>
        </p:nvSpPr>
        <p:spPr>
          <a:xfrm>
            <a:off x="3614277" y="6183545"/>
            <a:ext cx="77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smtClean="0"/>
              <a:t>Fire </a:t>
            </a:r>
            <a:endParaRPr lang="en-US" sz="1200" dirty="0" smtClean="0"/>
          </a:p>
          <a:p>
            <a:pPr algn="ctr"/>
            <a:r>
              <a:rPr lang="en-US" sz="1200" dirty="0" smtClean="0"/>
              <a:t>Detector</a:t>
            </a:r>
          </a:p>
        </p:txBody>
      </p:sp>
    </p:spTree>
    <p:extLst>
      <p:ext uri="{BB962C8B-B14F-4D97-AF65-F5344CB8AC3E}">
        <p14:creationId xmlns:p14="http://schemas.microsoft.com/office/powerpoint/2010/main" val="40032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Rechte verbindingslijn met pijl 23"/>
          <p:cNvCxnSpPr/>
          <p:nvPr/>
        </p:nvCxnSpPr>
        <p:spPr>
          <a:xfrm>
            <a:off x="460910" y="2283429"/>
            <a:ext cx="0" cy="403048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Tekstvak 4"/>
          <p:cNvSpPr txBox="1"/>
          <p:nvPr/>
        </p:nvSpPr>
        <p:spPr>
          <a:xfrm>
            <a:off x="4788024" y="2636912"/>
            <a:ext cx="2052228" cy="19389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Raspberry Pi</a:t>
            </a:r>
          </a:p>
          <a:p>
            <a:pPr algn="ctr"/>
            <a:endParaRPr lang="en-US" dirty="0" smtClean="0"/>
          </a:p>
          <a:p>
            <a:pPr algn="ctr"/>
            <a:r>
              <a:rPr lang="en-US" sz="2400" dirty="0" smtClean="0"/>
              <a:t>PlaatEnergy</a:t>
            </a:r>
            <a:r>
              <a:rPr lang="en-US" dirty="0" smtClean="0"/>
              <a:t> </a:t>
            </a:r>
          </a:p>
          <a:p>
            <a:pPr algn="ctr"/>
            <a:r>
              <a:rPr lang="en-US" sz="2400" dirty="0" smtClean="0"/>
              <a:t>PlaatProtect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Sense Hat (Pi)</a:t>
            </a:r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2339752" y="2505336"/>
            <a:ext cx="15121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Solar </a:t>
            </a:r>
          </a:p>
          <a:p>
            <a:pPr algn="ctr"/>
            <a:r>
              <a:rPr lang="en-US" dirty="0" smtClean="0"/>
              <a:t>Converter</a:t>
            </a:r>
            <a:endParaRPr lang="nl-NL" dirty="0"/>
          </a:p>
        </p:txBody>
      </p:sp>
      <p:sp>
        <p:nvSpPr>
          <p:cNvPr id="7" name="Tekstvak 6"/>
          <p:cNvSpPr txBox="1"/>
          <p:nvPr/>
        </p:nvSpPr>
        <p:spPr>
          <a:xfrm>
            <a:off x="7092280" y="1297854"/>
            <a:ext cx="1728192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Digital Energy</a:t>
            </a:r>
          </a:p>
          <a:p>
            <a:pPr algn="ctr"/>
            <a:r>
              <a:rPr lang="en-US" dirty="0" smtClean="0"/>
              <a:t>Meter</a:t>
            </a:r>
          </a:p>
        </p:txBody>
      </p:sp>
      <p:sp>
        <p:nvSpPr>
          <p:cNvPr id="8" name="Tekstvak 7"/>
          <p:cNvSpPr txBox="1"/>
          <p:nvPr/>
        </p:nvSpPr>
        <p:spPr>
          <a:xfrm>
            <a:off x="7092280" y="2338581"/>
            <a:ext cx="1728192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Digital Gas</a:t>
            </a:r>
          </a:p>
          <a:p>
            <a:pPr algn="ctr"/>
            <a:r>
              <a:rPr lang="en-US" dirty="0" smtClean="0"/>
              <a:t>Meter</a:t>
            </a:r>
          </a:p>
        </p:txBody>
      </p:sp>
      <p:sp>
        <p:nvSpPr>
          <p:cNvPr id="1026" name="AutoShape 2" descr="Afbeeldingsresultaat voor solar pan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1028" name="AutoShape 4" descr="Afbeeldingsresultaat voor solar pan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cxnSp>
        <p:nvCxnSpPr>
          <p:cNvPr id="24" name="Rechte verbindingslijn met pijl 23"/>
          <p:cNvCxnSpPr>
            <a:endCxn id="7" idx="1"/>
          </p:cNvCxnSpPr>
          <p:nvPr/>
        </p:nvCxnSpPr>
        <p:spPr>
          <a:xfrm>
            <a:off x="5814138" y="1621019"/>
            <a:ext cx="1278142" cy="1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Rechte verbindingslijn met pijl 36"/>
          <p:cNvCxnSpPr/>
          <p:nvPr/>
        </p:nvCxnSpPr>
        <p:spPr>
          <a:xfrm flipV="1">
            <a:off x="3131840" y="2238656"/>
            <a:ext cx="0" cy="26668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0" name="Tekstvak 49"/>
          <p:cNvSpPr txBox="1"/>
          <p:nvPr/>
        </p:nvSpPr>
        <p:spPr>
          <a:xfrm>
            <a:off x="2267744" y="3501008"/>
            <a:ext cx="165618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Wifi Router</a:t>
            </a:r>
            <a:endParaRPr lang="nl-NL" dirty="0"/>
          </a:p>
        </p:txBody>
      </p:sp>
      <p:sp>
        <p:nvSpPr>
          <p:cNvPr id="87" name="Tekstvak 86"/>
          <p:cNvSpPr txBox="1"/>
          <p:nvPr/>
        </p:nvSpPr>
        <p:spPr>
          <a:xfrm>
            <a:off x="6310577" y="1344021"/>
            <a:ext cx="10262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P1 cable</a:t>
            </a:r>
            <a:endParaRPr lang="nl-NL" sz="1200" dirty="0"/>
          </a:p>
        </p:txBody>
      </p:sp>
      <p:sp>
        <p:nvSpPr>
          <p:cNvPr id="88" name="Tekstvak 87"/>
          <p:cNvSpPr txBox="1"/>
          <p:nvPr/>
        </p:nvSpPr>
        <p:spPr>
          <a:xfrm>
            <a:off x="4855237" y="5975883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</a:t>
            </a:r>
          </a:p>
          <a:p>
            <a:pPr algn="ctr"/>
            <a:r>
              <a:rPr lang="en-US" sz="1200" dirty="0"/>
              <a:t>1</a:t>
            </a:r>
            <a:r>
              <a:rPr lang="en-US" sz="1200" dirty="0" smtClean="0"/>
              <a:t> </a:t>
            </a:r>
          </a:p>
        </p:txBody>
      </p:sp>
      <p:sp>
        <p:nvSpPr>
          <p:cNvPr id="91" name="Tekstvak 90"/>
          <p:cNvSpPr txBox="1"/>
          <p:nvPr/>
        </p:nvSpPr>
        <p:spPr>
          <a:xfrm>
            <a:off x="3114215" y="3189387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Wifi</a:t>
            </a:r>
            <a:endParaRPr lang="nl-NL" sz="1200" dirty="0"/>
          </a:p>
        </p:txBody>
      </p:sp>
      <p:sp>
        <p:nvSpPr>
          <p:cNvPr id="1036" name="AutoShape 12" descr="Afbeeldingsresultaat voor Moni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117" name="Tekstvak 116"/>
          <p:cNvSpPr txBox="1"/>
          <p:nvPr/>
        </p:nvSpPr>
        <p:spPr>
          <a:xfrm>
            <a:off x="7116025" y="2002883"/>
            <a:ext cx="8403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Bluetooth</a:t>
            </a:r>
            <a:endParaRPr lang="nl-NL" sz="1200" dirty="0"/>
          </a:p>
        </p:txBody>
      </p:sp>
      <p:sp>
        <p:nvSpPr>
          <p:cNvPr id="34" name="Tekstvak 33"/>
          <p:cNvSpPr txBox="1"/>
          <p:nvPr/>
        </p:nvSpPr>
        <p:spPr>
          <a:xfrm>
            <a:off x="2267744" y="4365104"/>
            <a:ext cx="165618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ADSL Router</a:t>
            </a:r>
            <a:endParaRPr lang="nl-NL" dirty="0"/>
          </a:p>
        </p:txBody>
      </p:sp>
      <p:sp>
        <p:nvSpPr>
          <p:cNvPr id="38" name="Afgeronde rechthoek 37"/>
          <p:cNvSpPr/>
          <p:nvPr/>
        </p:nvSpPr>
        <p:spPr>
          <a:xfrm>
            <a:off x="2339752" y="5229200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Internet</a:t>
            </a:r>
            <a:endParaRPr lang="nl-NL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9190" y="5111042"/>
            <a:ext cx="792088" cy="889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3286" y="5111042"/>
            <a:ext cx="792088" cy="889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Tekstvak 42"/>
          <p:cNvSpPr txBox="1"/>
          <p:nvPr/>
        </p:nvSpPr>
        <p:spPr>
          <a:xfrm>
            <a:off x="4971198" y="475100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USB</a:t>
            </a:r>
            <a:endParaRPr lang="nl-NL" sz="1200" dirty="0"/>
          </a:p>
        </p:txBody>
      </p:sp>
      <p:sp>
        <p:nvSpPr>
          <p:cNvPr id="44" name="Tekstvak 43"/>
          <p:cNvSpPr txBox="1"/>
          <p:nvPr/>
        </p:nvSpPr>
        <p:spPr>
          <a:xfrm>
            <a:off x="5835294" y="475100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USB</a:t>
            </a:r>
            <a:endParaRPr lang="nl-NL" sz="1200" dirty="0"/>
          </a:p>
        </p:txBody>
      </p:sp>
      <p:pic>
        <p:nvPicPr>
          <p:cNvPr id="7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065176"/>
            <a:ext cx="1584176" cy="1173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Afgeronde rechthoek 48"/>
          <p:cNvSpPr/>
          <p:nvPr/>
        </p:nvSpPr>
        <p:spPr>
          <a:xfrm>
            <a:off x="7308304" y="3421742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Z Wave</a:t>
            </a:r>
          </a:p>
          <a:p>
            <a:pPr algn="ctr"/>
            <a:r>
              <a:rPr lang="en-US" sz="1400" dirty="0" smtClean="0"/>
              <a:t>(mesh network)</a:t>
            </a:r>
            <a:endParaRPr lang="nl-NL" sz="1400" dirty="0"/>
          </a:p>
        </p:txBody>
      </p:sp>
      <p:sp>
        <p:nvSpPr>
          <p:cNvPr id="79" name="Tekstvak 87"/>
          <p:cNvSpPr txBox="1"/>
          <p:nvPr/>
        </p:nvSpPr>
        <p:spPr>
          <a:xfrm>
            <a:off x="4013938" y="340724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Ethernet </a:t>
            </a:r>
          </a:p>
        </p:txBody>
      </p:sp>
      <p:sp>
        <p:nvSpPr>
          <p:cNvPr id="80" name="Tekstvak 87"/>
          <p:cNvSpPr txBox="1"/>
          <p:nvPr/>
        </p:nvSpPr>
        <p:spPr>
          <a:xfrm>
            <a:off x="5763286" y="598065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 </a:t>
            </a:r>
          </a:p>
          <a:p>
            <a:pPr algn="ctr"/>
            <a:r>
              <a:rPr lang="en-US" sz="1200" dirty="0"/>
              <a:t>2</a:t>
            </a:r>
            <a:endParaRPr lang="en-US" sz="1200" dirty="0" smtClean="0"/>
          </a:p>
        </p:txBody>
      </p:sp>
      <p:sp>
        <p:nvSpPr>
          <p:cNvPr id="83" name="Tekstvak 87"/>
          <p:cNvSpPr txBox="1"/>
          <p:nvPr/>
        </p:nvSpPr>
        <p:spPr>
          <a:xfrm>
            <a:off x="1319211" y="3407240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Wifi </a:t>
            </a:r>
          </a:p>
        </p:txBody>
      </p:sp>
      <p:cxnSp>
        <p:nvCxnSpPr>
          <p:cNvPr id="84" name="Rechte verbindingslijn met pijl 61"/>
          <p:cNvCxnSpPr>
            <a:stCxn id="38" idx="1"/>
          </p:cNvCxnSpPr>
          <p:nvPr/>
        </p:nvCxnSpPr>
        <p:spPr>
          <a:xfrm flipH="1" flipV="1">
            <a:off x="1187624" y="5507251"/>
            <a:ext cx="1152128" cy="998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5" name="Tekstvak 42"/>
          <p:cNvSpPr txBox="1"/>
          <p:nvPr/>
        </p:nvSpPr>
        <p:spPr>
          <a:xfrm>
            <a:off x="6823355" y="3445549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USB</a:t>
            </a:r>
            <a:endParaRPr lang="nl-NL" sz="1200" dirty="0"/>
          </a:p>
        </p:txBody>
      </p:sp>
      <p:cxnSp>
        <p:nvCxnSpPr>
          <p:cNvPr id="96" name="Rechte verbindingslijn met pijl 23"/>
          <p:cNvCxnSpPr>
            <a:stCxn id="50" idx="3"/>
          </p:cNvCxnSpPr>
          <p:nvPr/>
        </p:nvCxnSpPr>
        <p:spPr>
          <a:xfrm flipV="1">
            <a:off x="3923928" y="3676818"/>
            <a:ext cx="864096" cy="8856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8" name="Rechte verbindingslijn met pijl 23"/>
          <p:cNvCxnSpPr>
            <a:stCxn id="50" idx="0"/>
            <a:endCxn id="6" idx="2"/>
          </p:cNvCxnSpPr>
          <p:nvPr/>
        </p:nvCxnSpPr>
        <p:spPr>
          <a:xfrm flipV="1">
            <a:off x="3095836" y="3151667"/>
            <a:ext cx="0" cy="349341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0" name="Rechte verbindingslijn met pijl 23"/>
          <p:cNvCxnSpPr>
            <a:stCxn id="34" idx="0"/>
            <a:endCxn id="50" idx="2"/>
          </p:cNvCxnSpPr>
          <p:nvPr/>
        </p:nvCxnSpPr>
        <p:spPr>
          <a:xfrm flipV="1">
            <a:off x="3095836" y="3870340"/>
            <a:ext cx="0" cy="494764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" name="Rechte verbindingslijn met pijl 23"/>
          <p:cNvCxnSpPr>
            <a:stCxn id="38" idx="0"/>
            <a:endCxn id="34" idx="2"/>
          </p:cNvCxnSpPr>
          <p:nvPr/>
        </p:nvCxnSpPr>
        <p:spPr>
          <a:xfrm flipV="1">
            <a:off x="3095836" y="4734436"/>
            <a:ext cx="0" cy="494764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5" name="Tekstvak 90"/>
          <p:cNvSpPr txBox="1"/>
          <p:nvPr/>
        </p:nvSpPr>
        <p:spPr>
          <a:xfrm>
            <a:off x="3114215" y="4030616"/>
            <a:ext cx="818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sp>
        <p:nvSpPr>
          <p:cNvPr id="106" name="Tekstvak 90"/>
          <p:cNvSpPr txBox="1"/>
          <p:nvPr/>
        </p:nvSpPr>
        <p:spPr>
          <a:xfrm>
            <a:off x="3131840" y="4941168"/>
            <a:ext cx="818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cxnSp>
        <p:nvCxnSpPr>
          <p:cNvPr id="107" name="Rechte verbindingslijn met pijl 23"/>
          <p:cNvCxnSpPr/>
          <p:nvPr/>
        </p:nvCxnSpPr>
        <p:spPr>
          <a:xfrm>
            <a:off x="6804248" y="3684238"/>
            <a:ext cx="532606" cy="1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9" name="Rechte verbindingslijn met pijl 23"/>
          <p:cNvCxnSpPr/>
          <p:nvPr/>
        </p:nvCxnSpPr>
        <p:spPr>
          <a:xfrm>
            <a:off x="5447941" y="4563050"/>
            <a:ext cx="0" cy="690323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2" name="Rechte verbindingslijn met pijl 23"/>
          <p:cNvCxnSpPr/>
          <p:nvPr/>
        </p:nvCxnSpPr>
        <p:spPr>
          <a:xfrm>
            <a:off x="6326579" y="4587337"/>
            <a:ext cx="0" cy="690323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9" name="Rechte verbindingslijn met pijl 23"/>
          <p:cNvCxnSpPr>
            <a:endCxn id="5" idx="0"/>
          </p:cNvCxnSpPr>
          <p:nvPr/>
        </p:nvCxnSpPr>
        <p:spPr>
          <a:xfrm>
            <a:off x="5814138" y="1621019"/>
            <a:ext cx="0" cy="1015893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3" name="Rechte verbindingslijn met pijl 23"/>
          <p:cNvCxnSpPr/>
          <p:nvPr/>
        </p:nvCxnSpPr>
        <p:spPr>
          <a:xfrm flipV="1">
            <a:off x="971600" y="3701570"/>
            <a:ext cx="1375556" cy="8204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4" name="Rechte verbindingslijn met pijl 23"/>
          <p:cNvCxnSpPr/>
          <p:nvPr/>
        </p:nvCxnSpPr>
        <p:spPr>
          <a:xfrm flipV="1">
            <a:off x="971600" y="3262541"/>
            <a:ext cx="0" cy="44313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6" name="Afgeronde rechthoek 48"/>
          <p:cNvSpPr/>
          <p:nvPr/>
        </p:nvSpPr>
        <p:spPr>
          <a:xfrm>
            <a:off x="278057" y="2686477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Zigbee</a:t>
            </a:r>
          </a:p>
          <a:p>
            <a:pPr algn="ctr"/>
            <a:r>
              <a:rPr lang="en-US" sz="1400" dirty="0" smtClean="0"/>
              <a:t>(mesh network)</a:t>
            </a:r>
            <a:endParaRPr lang="nl-NL" sz="1400" dirty="0"/>
          </a:p>
        </p:txBody>
      </p:sp>
      <p:cxnSp>
        <p:nvCxnSpPr>
          <p:cNvPr id="92" name="Rechte verbindingslijn met pijl 23"/>
          <p:cNvCxnSpPr/>
          <p:nvPr/>
        </p:nvCxnSpPr>
        <p:spPr>
          <a:xfrm>
            <a:off x="1399704" y="2283429"/>
            <a:ext cx="0" cy="403048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503" y="1274373"/>
            <a:ext cx="600401" cy="1000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" name="Tekstvak 87"/>
          <p:cNvSpPr txBox="1"/>
          <p:nvPr/>
        </p:nvSpPr>
        <p:spPr>
          <a:xfrm>
            <a:off x="556912" y="1741881"/>
            <a:ext cx="621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Light Bulb </a:t>
            </a:r>
          </a:p>
        </p:txBody>
      </p:sp>
      <p:sp>
        <p:nvSpPr>
          <p:cNvPr id="101" name="Tekstvak 87"/>
          <p:cNvSpPr txBox="1"/>
          <p:nvPr/>
        </p:nvSpPr>
        <p:spPr>
          <a:xfrm>
            <a:off x="1619672" y="1700808"/>
            <a:ext cx="60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Light</a:t>
            </a:r>
          </a:p>
          <a:p>
            <a:pPr algn="ctr"/>
            <a:r>
              <a:rPr lang="en-US" sz="1200" dirty="0" smtClean="0"/>
              <a:t>Strip </a:t>
            </a:r>
          </a:p>
        </p:txBody>
      </p:sp>
      <p:cxnSp>
        <p:nvCxnSpPr>
          <p:cNvPr id="90" name="Rechte verbindingslijn met pijl 23"/>
          <p:cNvCxnSpPr>
            <a:stCxn id="7" idx="2"/>
            <a:endCxn id="8" idx="0"/>
          </p:cNvCxnSpPr>
          <p:nvPr/>
        </p:nvCxnSpPr>
        <p:spPr>
          <a:xfrm>
            <a:off x="7956376" y="1944185"/>
            <a:ext cx="0" cy="394396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7" name="Tekstvak 57"/>
          <p:cNvSpPr txBox="1"/>
          <p:nvPr/>
        </p:nvSpPr>
        <p:spPr>
          <a:xfrm>
            <a:off x="5994136" y="2323038"/>
            <a:ext cx="633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USB</a:t>
            </a:r>
            <a:endParaRPr lang="nl-NL" sz="1200" dirty="0"/>
          </a:p>
        </p:txBody>
      </p:sp>
      <p:cxnSp>
        <p:nvCxnSpPr>
          <p:cNvPr id="110" name="Rechte verbindingslijn met pijl 23"/>
          <p:cNvCxnSpPr>
            <a:endCxn id="38" idx="2"/>
          </p:cNvCxnSpPr>
          <p:nvPr/>
        </p:nvCxnSpPr>
        <p:spPr>
          <a:xfrm flipH="1" flipV="1">
            <a:off x="3095836" y="5805264"/>
            <a:ext cx="18379" cy="378281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1" name="Title 1"/>
          <p:cNvSpPr txBox="1">
            <a:spLocks/>
          </p:cNvSpPr>
          <p:nvPr/>
        </p:nvSpPr>
        <p:spPr>
          <a:xfrm>
            <a:off x="0" y="-1"/>
            <a:ext cx="9144000" cy="9087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z="4400" dirty="0" smtClean="0"/>
              <a:t>Hardware View – Configuration 2</a:t>
            </a:r>
            <a:endParaRPr lang="nl-NL" sz="4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58" y="4777694"/>
            <a:ext cx="833717" cy="155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152" y="6000618"/>
            <a:ext cx="1000125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96752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kstvak 87"/>
          <p:cNvSpPr txBox="1"/>
          <p:nvPr/>
        </p:nvSpPr>
        <p:spPr>
          <a:xfrm>
            <a:off x="1211199" y="5232974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Notification</a:t>
            </a:r>
          </a:p>
        </p:txBody>
      </p:sp>
      <p:sp>
        <p:nvSpPr>
          <p:cNvPr id="66" name="Afgeronde rechthoek 48"/>
          <p:cNvSpPr/>
          <p:nvPr/>
        </p:nvSpPr>
        <p:spPr>
          <a:xfrm>
            <a:off x="7308304" y="3421742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Z Wave</a:t>
            </a:r>
          </a:p>
          <a:p>
            <a:pPr algn="ctr"/>
            <a:r>
              <a:rPr lang="en-US" sz="1400" dirty="0" smtClean="0"/>
              <a:t>(mesh network)</a:t>
            </a:r>
            <a:endParaRPr lang="nl-NL" sz="1400" dirty="0"/>
          </a:p>
        </p:txBody>
      </p:sp>
      <p:cxnSp>
        <p:nvCxnSpPr>
          <p:cNvPr id="67" name="Rechte verbindingslijn met pijl 23"/>
          <p:cNvCxnSpPr/>
          <p:nvPr/>
        </p:nvCxnSpPr>
        <p:spPr>
          <a:xfrm flipV="1">
            <a:off x="7686346" y="4015839"/>
            <a:ext cx="0" cy="761855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8" name="Tekstvak 87"/>
          <p:cNvSpPr txBox="1"/>
          <p:nvPr/>
        </p:nvSpPr>
        <p:spPr>
          <a:xfrm>
            <a:off x="7290970" y="5070375"/>
            <a:ext cx="77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 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69" name="Tekstvak 87"/>
          <p:cNvSpPr txBox="1"/>
          <p:nvPr/>
        </p:nvSpPr>
        <p:spPr>
          <a:xfrm>
            <a:off x="8010270" y="521816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Alarm</a:t>
            </a:r>
            <a:endParaRPr lang="en-US" sz="1200" dirty="0"/>
          </a:p>
          <a:p>
            <a:pPr algn="ctr"/>
            <a:r>
              <a:rPr lang="en-US" sz="1200" dirty="0" smtClean="0"/>
              <a:t>Horn</a:t>
            </a:r>
          </a:p>
        </p:txBody>
      </p:sp>
      <p:cxnSp>
        <p:nvCxnSpPr>
          <p:cNvPr id="70" name="Rechte verbindingslijn met pijl 23"/>
          <p:cNvCxnSpPr/>
          <p:nvPr/>
        </p:nvCxnSpPr>
        <p:spPr>
          <a:xfrm>
            <a:off x="8442318" y="4015838"/>
            <a:ext cx="0" cy="698532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356" y="4418579"/>
            <a:ext cx="495924" cy="777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23" y="4534213"/>
            <a:ext cx="449770" cy="433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Tekstvak 87"/>
          <p:cNvSpPr txBox="1"/>
          <p:nvPr/>
        </p:nvSpPr>
        <p:spPr>
          <a:xfrm>
            <a:off x="3653697" y="6103133"/>
            <a:ext cx="77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Fire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</p:spTree>
    <p:extLst>
      <p:ext uri="{BB962C8B-B14F-4D97-AF65-F5344CB8AC3E}">
        <p14:creationId xmlns:p14="http://schemas.microsoft.com/office/powerpoint/2010/main" val="40032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nl-NL" sz="4400" dirty="0" smtClean="0"/>
              <a:t>Scenario – Home</a:t>
            </a:r>
            <a:endParaRPr lang="nl-NL" sz="4400" dirty="0"/>
          </a:p>
        </p:txBody>
      </p:sp>
      <p:pic>
        <p:nvPicPr>
          <p:cNvPr id="6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837" y="1305226"/>
            <a:ext cx="1328709" cy="132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67" y="1411162"/>
            <a:ext cx="1099139" cy="1059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17" y="4157614"/>
            <a:ext cx="1120432" cy="1069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341347" y="2504603"/>
            <a:ext cx="792370" cy="1728192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069539" y="2731977"/>
            <a:ext cx="572874" cy="1296144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kstvak 87"/>
          <p:cNvSpPr txBox="1"/>
          <p:nvPr/>
        </p:nvSpPr>
        <p:spPr>
          <a:xfrm>
            <a:off x="2658902" y="1617781"/>
            <a:ext cx="88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19" name="Tekstvak 87"/>
          <p:cNvSpPr txBox="1"/>
          <p:nvPr/>
        </p:nvSpPr>
        <p:spPr>
          <a:xfrm>
            <a:off x="3099137" y="5226693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PlaatProtect</a:t>
            </a:r>
          </a:p>
        </p:txBody>
      </p:sp>
      <p:sp>
        <p:nvSpPr>
          <p:cNvPr id="20" name="Tekstvak 87"/>
          <p:cNvSpPr txBox="1"/>
          <p:nvPr/>
        </p:nvSpPr>
        <p:spPr>
          <a:xfrm>
            <a:off x="5100397" y="1646414"/>
            <a:ext cx="1106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Light</a:t>
            </a:r>
          </a:p>
          <a:p>
            <a:pPr algn="ctr"/>
            <a:r>
              <a:rPr lang="en-US" sz="1200" dirty="0" smtClean="0"/>
              <a:t>Bulb</a:t>
            </a:r>
          </a:p>
        </p:txBody>
      </p:sp>
      <p:sp>
        <p:nvSpPr>
          <p:cNvPr id="21" name="Tekstvak 87"/>
          <p:cNvSpPr txBox="1"/>
          <p:nvPr/>
        </p:nvSpPr>
        <p:spPr>
          <a:xfrm>
            <a:off x="1788029" y="3358620"/>
            <a:ext cx="1106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Movement</a:t>
            </a:r>
          </a:p>
          <a:p>
            <a:pPr algn="ctr"/>
            <a:r>
              <a:rPr lang="en-US" sz="1200" dirty="0" smtClean="0"/>
              <a:t>Alarm</a:t>
            </a:r>
          </a:p>
        </p:txBody>
      </p:sp>
      <p:sp>
        <p:nvSpPr>
          <p:cNvPr id="26" name="Tekstvak 87"/>
          <p:cNvSpPr txBox="1"/>
          <p:nvPr/>
        </p:nvSpPr>
        <p:spPr>
          <a:xfrm>
            <a:off x="4292447" y="3354727"/>
            <a:ext cx="1106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Activate</a:t>
            </a:r>
          </a:p>
          <a:p>
            <a:pPr algn="ctr"/>
            <a:r>
              <a:rPr lang="en-US" sz="1200" dirty="0" smtClean="0"/>
              <a:t>Bulb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4333342" y="4862429"/>
            <a:ext cx="767055" cy="641263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kstvak 87"/>
          <p:cNvSpPr txBox="1"/>
          <p:nvPr/>
        </p:nvSpPr>
        <p:spPr>
          <a:xfrm>
            <a:off x="4396846" y="4734642"/>
            <a:ext cx="1106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Event</a:t>
            </a:r>
            <a:r>
              <a:rPr lang="en-US" sz="1200" dirty="0"/>
              <a:t> </a:t>
            </a:r>
            <a:endParaRPr lang="en-US" sz="1200" dirty="0" smtClean="0"/>
          </a:p>
          <a:p>
            <a:pPr algn="ctr"/>
            <a:r>
              <a:rPr lang="en-US" sz="1200" dirty="0" smtClean="0"/>
              <a:t>Data</a:t>
            </a:r>
          </a:p>
        </p:txBody>
      </p:sp>
      <p:pic>
        <p:nvPicPr>
          <p:cNvPr id="16" name="Picture 4" descr="http://www.calldrdave.com/wp/wp-content/uploads/2013/12/world_wide_web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69" y="5522582"/>
            <a:ext cx="1617496" cy="105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kstvak 87"/>
          <p:cNvSpPr txBox="1"/>
          <p:nvPr/>
        </p:nvSpPr>
        <p:spPr>
          <a:xfrm>
            <a:off x="4730042" y="6580020"/>
            <a:ext cx="17373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Cloud Storage</a:t>
            </a:r>
          </a:p>
        </p:txBody>
      </p:sp>
    </p:spTree>
    <p:extLst>
      <p:ext uri="{BB962C8B-B14F-4D97-AF65-F5344CB8AC3E}">
        <p14:creationId xmlns:p14="http://schemas.microsoft.com/office/powerpoint/2010/main" val="389442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nl-NL" sz="4400" dirty="0" smtClean="0"/>
              <a:t>Scenario – Sleep</a:t>
            </a:r>
            <a:endParaRPr lang="nl-NL" sz="44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17" y="4157614"/>
            <a:ext cx="1120432" cy="1069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>
            <a:off x="1910073" y="4400765"/>
            <a:ext cx="1189064" cy="18521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254149" y="2458742"/>
            <a:ext cx="677891" cy="1763639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kstvak 87"/>
          <p:cNvSpPr txBox="1"/>
          <p:nvPr/>
        </p:nvSpPr>
        <p:spPr>
          <a:xfrm>
            <a:off x="3099137" y="5226693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PlaatProtect</a:t>
            </a:r>
          </a:p>
        </p:txBody>
      </p:sp>
      <p:sp>
        <p:nvSpPr>
          <p:cNvPr id="12" name="Tekstvak 87"/>
          <p:cNvSpPr txBox="1"/>
          <p:nvPr/>
        </p:nvSpPr>
        <p:spPr>
          <a:xfrm>
            <a:off x="4495926" y="1070950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Light Bulbs</a:t>
            </a:r>
          </a:p>
        </p:txBody>
      </p:sp>
      <p:sp>
        <p:nvSpPr>
          <p:cNvPr id="13" name="Tekstvak 87"/>
          <p:cNvSpPr txBox="1"/>
          <p:nvPr/>
        </p:nvSpPr>
        <p:spPr>
          <a:xfrm>
            <a:off x="1951287" y="4028121"/>
            <a:ext cx="1106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Movement</a:t>
            </a:r>
          </a:p>
          <a:p>
            <a:pPr algn="ctr"/>
            <a:r>
              <a:rPr lang="en-US" sz="1200" dirty="0" smtClean="0"/>
              <a:t>Or </a:t>
            </a:r>
          </a:p>
          <a:p>
            <a:pPr algn="ctr"/>
            <a:r>
              <a:rPr lang="en-US" sz="1200" dirty="0" smtClean="0"/>
              <a:t>Vibration</a:t>
            </a:r>
          </a:p>
          <a:p>
            <a:pPr algn="ctr"/>
            <a:r>
              <a:rPr lang="en-US" sz="1200" dirty="0" smtClean="0"/>
              <a:t>Alarm</a:t>
            </a:r>
          </a:p>
        </p:txBody>
      </p:sp>
      <p:sp>
        <p:nvSpPr>
          <p:cNvPr id="14" name="Tekstvak 87"/>
          <p:cNvSpPr txBox="1"/>
          <p:nvPr/>
        </p:nvSpPr>
        <p:spPr>
          <a:xfrm>
            <a:off x="4495926" y="3040313"/>
            <a:ext cx="1106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Activate</a:t>
            </a:r>
          </a:p>
          <a:p>
            <a:pPr algn="ctr"/>
            <a:r>
              <a:rPr lang="en-US" sz="1200" dirty="0"/>
              <a:t>s</a:t>
            </a:r>
            <a:r>
              <a:rPr lang="en-US" sz="1200" dirty="0" smtClean="0"/>
              <a:t>ome</a:t>
            </a:r>
            <a:endParaRPr lang="en-US" sz="1200" dirty="0"/>
          </a:p>
          <a:p>
            <a:pPr algn="ctr"/>
            <a:r>
              <a:rPr lang="en-US" sz="1200" dirty="0" smtClean="0"/>
              <a:t>Light Bulbs</a:t>
            </a:r>
            <a:endParaRPr lang="en-US" sz="1200" dirty="0"/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4254149" y="3810649"/>
            <a:ext cx="3342187" cy="608637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667" y="2911112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kstvak 87"/>
          <p:cNvSpPr txBox="1"/>
          <p:nvPr/>
        </p:nvSpPr>
        <p:spPr>
          <a:xfrm>
            <a:off x="410693" y="2865529"/>
            <a:ext cx="88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49" name="Tekstvak 87"/>
          <p:cNvSpPr txBox="1"/>
          <p:nvPr/>
        </p:nvSpPr>
        <p:spPr>
          <a:xfrm>
            <a:off x="275782" y="3810649"/>
            <a:ext cx="88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50" name="Tekstvak 87"/>
          <p:cNvSpPr txBox="1"/>
          <p:nvPr/>
        </p:nvSpPr>
        <p:spPr>
          <a:xfrm>
            <a:off x="275782" y="4798746"/>
            <a:ext cx="88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51" name="Tekstvak 87"/>
          <p:cNvSpPr txBox="1"/>
          <p:nvPr/>
        </p:nvSpPr>
        <p:spPr>
          <a:xfrm>
            <a:off x="485776" y="5781903"/>
            <a:ext cx="1106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pic>
        <p:nvPicPr>
          <p:cNvPr id="52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2" y="3877671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84" y="4751931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909" y="5691825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0219" y="1725530"/>
            <a:ext cx="83256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Tekstvak 87"/>
          <p:cNvSpPr txBox="1"/>
          <p:nvPr/>
        </p:nvSpPr>
        <p:spPr>
          <a:xfrm>
            <a:off x="478246" y="1789587"/>
            <a:ext cx="9774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</a:t>
            </a:r>
          </a:p>
        </p:txBody>
      </p:sp>
      <p:sp>
        <p:nvSpPr>
          <p:cNvPr id="57" name="Tekstvak 87"/>
          <p:cNvSpPr txBox="1"/>
          <p:nvPr/>
        </p:nvSpPr>
        <p:spPr>
          <a:xfrm>
            <a:off x="1239015" y="978618"/>
            <a:ext cx="880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</a:t>
            </a:r>
          </a:p>
        </p:txBody>
      </p:sp>
      <p:pic>
        <p:nvPicPr>
          <p:cNvPr id="5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3489" y="994813"/>
            <a:ext cx="83256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10" y="1440284"/>
            <a:ext cx="872708" cy="8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523" y="1446330"/>
            <a:ext cx="838155" cy="83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828" y="1400707"/>
            <a:ext cx="883778" cy="88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0" name="Straight Arrow Connector 69"/>
          <p:cNvCxnSpPr/>
          <p:nvPr/>
        </p:nvCxnSpPr>
        <p:spPr>
          <a:xfrm>
            <a:off x="2333076" y="2371509"/>
            <a:ext cx="800641" cy="1656612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kstvak 87"/>
          <p:cNvSpPr txBox="1"/>
          <p:nvPr/>
        </p:nvSpPr>
        <p:spPr>
          <a:xfrm>
            <a:off x="2442738" y="2592915"/>
            <a:ext cx="1106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Movement</a:t>
            </a:r>
          </a:p>
          <a:p>
            <a:pPr algn="ctr"/>
            <a:r>
              <a:rPr lang="en-US" sz="1200" dirty="0" smtClean="0"/>
              <a:t>Detected</a:t>
            </a:r>
          </a:p>
        </p:txBody>
      </p:sp>
      <p:pic>
        <p:nvPicPr>
          <p:cNvPr id="98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161" y="3094373"/>
            <a:ext cx="663263" cy="103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Tekstvak 87"/>
          <p:cNvSpPr txBox="1"/>
          <p:nvPr/>
        </p:nvSpPr>
        <p:spPr>
          <a:xfrm>
            <a:off x="7780133" y="4142287"/>
            <a:ext cx="5533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Horn</a:t>
            </a:r>
          </a:p>
        </p:txBody>
      </p:sp>
      <p:sp>
        <p:nvSpPr>
          <p:cNvPr id="104" name="Tekstvak 87"/>
          <p:cNvSpPr txBox="1"/>
          <p:nvPr/>
        </p:nvSpPr>
        <p:spPr>
          <a:xfrm>
            <a:off x="5627285" y="4105427"/>
            <a:ext cx="1464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Activate </a:t>
            </a:r>
          </a:p>
          <a:p>
            <a:pPr algn="ctr"/>
            <a:r>
              <a:rPr lang="en-US" sz="1200" dirty="0" smtClean="0"/>
              <a:t>Horn 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4318635" y="5049931"/>
            <a:ext cx="730609" cy="555189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4296659" y="5260959"/>
            <a:ext cx="602339" cy="520944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4" descr="http://www.calldrdave.com/wp/wp-content/uploads/2013/12/world_wide_web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69" y="5522582"/>
            <a:ext cx="1617496" cy="105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kstvak 87"/>
          <p:cNvSpPr txBox="1"/>
          <p:nvPr/>
        </p:nvSpPr>
        <p:spPr>
          <a:xfrm>
            <a:off x="4730042" y="6580020"/>
            <a:ext cx="17373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Cloud Storage</a:t>
            </a:r>
          </a:p>
        </p:txBody>
      </p:sp>
      <p:sp>
        <p:nvSpPr>
          <p:cNvPr id="43" name="Tekstvak 87"/>
          <p:cNvSpPr txBox="1"/>
          <p:nvPr/>
        </p:nvSpPr>
        <p:spPr>
          <a:xfrm>
            <a:off x="4093871" y="5553325"/>
            <a:ext cx="732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Video</a:t>
            </a:r>
          </a:p>
          <a:p>
            <a:pPr algn="ctr"/>
            <a:r>
              <a:rPr lang="en-US" sz="1200" dirty="0" smtClean="0"/>
              <a:t>Stream</a:t>
            </a:r>
          </a:p>
        </p:txBody>
      </p:sp>
      <p:sp>
        <p:nvSpPr>
          <p:cNvPr id="44" name="Tekstvak 87"/>
          <p:cNvSpPr txBox="1"/>
          <p:nvPr/>
        </p:nvSpPr>
        <p:spPr>
          <a:xfrm>
            <a:off x="4447442" y="4913023"/>
            <a:ext cx="732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Event</a:t>
            </a:r>
          </a:p>
          <a:p>
            <a:pPr algn="ctr"/>
            <a:r>
              <a:rPr lang="en-US" sz="1200" dirty="0" smtClean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65739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nl-NL" sz="4400" dirty="0" smtClean="0"/>
              <a:t>Scenario – </a:t>
            </a:r>
            <a:r>
              <a:rPr lang="nl-NL" sz="4400" dirty="0" err="1" smtClean="0"/>
              <a:t>Away</a:t>
            </a:r>
            <a:endParaRPr lang="nl-NL" sz="4400" dirty="0"/>
          </a:p>
        </p:txBody>
      </p:sp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667" y="2911112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17" y="4157614"/>
            <a:ext cx="1120432" cy="1069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V="1">
            <a:off x="4254149" y="2477528"/>
            <a:ext cx="795095" cy="1400143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87"/>
          <p:cNvSpPr txBox="1"/>
          <p:nvPr/>
        </p:nvSpPr>
        <p:spPr>
          <a:xfrm>
            <a:off x="410693" y="2865529"/>
            <a:ext cx="88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11" name="Tekstvak 87"/>
          <p:cNvSpPr txBox="1"/>
          <p:nvPr/>
        </p:nvSpPr>
        <p:spPr>
          <a:xfrm>
            <a:off x="3099137" y="5226693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PlaatProtect</a:t>
            </a:r>
          </a:p>
        </p:txBody>
      </p:sp>
      <p:sp>
        <p:nvSpPr>
          <p:cNvPr id="14" name="Tekstvak 87"/>
          <p:cNvSpPr txBox="1"/>
          <p:nvPr/>
        </p:nvSpPr>
        <p:spPr>
          <a:xfrm>
            <a:off x="3660508" y="2549605"/>
            <a:ext cx="1106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Activate</a:t>
            </a:r>
          </a:p>
          <a:p>
            <a:pPr algn="ctr"/>
            <a:r>
              <a:rPr lang="en-US" sz="1200" dirty="0" smtClean="0"/>
              <a:t>all</a:t>
            </a:r>
          </a:p>
          <a:p>
            <a:pPr algn="ctr"/>
            <a:r>
              <a:rPr lang="en-US" sz="1200" dirty="0" smtClean="0"/>
              <a:t>Light Bulbs</a:t>
            </a:r>
          </a:p>
        </p:txBody>
      </p:sp>
      <p:sp>
        <p:nvSpPr>
          <p:cNvPr id="21" name="Tekstvak 87"/>
          <p:cNvSpPr txBox="1"/>
          <p:nvPr/>
        </p:nvSpPr>
        <p:spPr>
          <a:xfrm>
            <a:off x="275782" y="3810649"/>
            <a:ext cx="88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22" name="Tekstvak 87"/>
          <p:cNvSpPr txBox="1"/>
          <p:nvPr/>
        </p:nvSpPr>
        <p:spPr>
          <a:xfrm>
            <a:off x="275782" y="4798746"/>
            <a:ext cx="88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sp>
        <p:nvSpPr>
          <p:cNvPr id="23" name="Tekstvak 87"/>
          <p:cNvSpPr txBox="1"/>
          <p:nvPr/>
        </p:nvSpPr>
        <p:spPr>
          <a:xfrm>
            <a:off x="485776" y="5781903"/>
            <a:ext cx="1106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IR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090" y="405256"/>
            <a:ext cx="608554" cy="1135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8" name="Straight Arrow Connector 27"/>
          <p:cNvCxnSpPr/>
          <p:nvPr/>
        </p:nvCxnSpPr>
        <p:spPr>
          <a:xfrm flipV="1">
            <a:off x="4350849" y="1070951"/>
            <a:ext cx="3323305" cy="2957170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kstvak 87"/>
          <p:cNvSpPr txBox="1"/>
          <p:nvPr/>
        </p:nvSpPr>
        <p:spPr>
          <a:xfrm>
            <a:off x="6024601" y="2024091"/>
            <a:ext cx="1730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Send</a:t>
            </a:r>
          </a:p>
          <a:p>
            <a:pPr algn="ctr"/>
            <a:r>
              <a:rPr lang="en-US" sz="1200" dirty="0"/>
              <a:t>p</a:t>
            </a:r>
            <a:r>
              <a:rPr lang="en-US" sz="1200" dirty="0" smtClean="0"/>
              <a:t>ush message </a:t>
            </a:r>
          </a:p>
          <a:p>
            <a:pPr algn="ctr"/>
            <a:r>
              <a:rPr lang="en-US" sz="1200" dirty="0" smtClean="0"/>
              <a:t>to mobile(s)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4394600" y="2660568"/>
            <a:ext cx="3186545" cy="1553842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4460107" y="3676230"/>
            <a:ext cx="3121038" cy="733795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kstvak 87"/>
          <p:cNvSpPr txBox="1"/>
          <p:nvPr/>
        </p:nvSpPr>
        <p:spPr>
          <a:xfrm>
            <a:off x="5773623" y="3226837"/>
            <a:ext cx="1730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Send</a:t>
            </a:r>
          </a:p>
          <a:p>
            <a:pPr algn="ctr"/>
            <a:r>
              <a:rPr lang="en-US" sz="1200" dirty="0" smtClean="0"/>
              <a:t>Email</a:t>
            </a:r>
          </a:p>
        </p:txBody>
      </p:sp>
      <p:pic>
        <p:nvPicPr>
          <p:cNvPr id="33" name="Picture 2" descr="http://signupin.com/wp-content/uploads/2015/01/emai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154" y="2019163"/>
            <a:ext cx="765276" cy="67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161" y="3094373"/>
            <a:ext cx="663263" cy="103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kstvak 87"/>
          <p:cNvSpPr txBox="1"/>
          <p:nvPr/>
        </p:nvSpPr>
        <p:spPr>
          <a:xfrm>
            <a:off x="5738461" y="4028121"/>
            <a:ext cx="1464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Activate </a:t>
            </a:r>
          </a:p>
          <a:p>
            <a:pPr algn="ctr"/>
            <a:r>
              <a:rPr lang="en-US" sz="1200" dirty="0" smtClean="0"/>
              <a:t>Horn </a:t>
            </a:r>
          </a:p>
        </p:txBody>
      </p:sp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10219" y="1725530"/>
            <a:ext cx="83256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Tekstvak 87"/>
          <p:cNvSpPr txBox="1"/>
          <p:nvPr/>
        </p:nvSpPr>
        <p:spPr>
          <a:xfrm>
            <a:off x="478246" y="1789587"/>
            <a:ext cx="9774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</a:t>
            </a:r>
          </a:p>
        </p:txBody>
      </p:sp>
      <p:sp>
        <p:nvSpPr>
          <p:cNvPr id="40" name="Tekstvak 87"/>
          <p:cNvSpPr txBox="1"/>
          <p:nvPr/>
        </p:nvSpPr>
        <p:spPr>
          <a:xfrm>
            <a:off x="1239015" y="978618"/>
            <a:ext cx="880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Webcam</a:t>
            </a:r>
          </a:p>
        </p:txBody>
      </p:sp>
      <p:pic>
        <p:nvPicPr>
          <p:cNvPr id="41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2" y="3877671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84" y="4751931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909" y="5691825"/>
            <a:ext cx="715167" cy="68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63489" y="994813"/>
            <a:ext cx="83256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" name="Tekstvak 87"/>
          <p:cNvSpPr txBox="1"/>
          <p:nvPr/>
        </p:nvSpPr>
        <p:spPr>
          <a:xfrm>
            <a:off x="4479736" y="834739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Bulb Lights</a:t>
            </a:r>
          </a:p>
        </p:txBody>
      </p:sp>
      <p:pic>
        <p:nvPicPr>
          <p:cNvPr id="77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10" y="1440284"/>
            <a:ext cx="872708" cy="8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523" y="1440283"/>
            <a:ext cx="838155" cy="83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828" y="1400707"/>
            <a:ext cx="883778" cy="88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Tekstvak 87"/>
          <p:cNvSpPr txBox="1"/>
          <p:nvPr/>
        </p:nvSpPr>
        <p:spPr>
          <a:xfrm>
            <a:off x="7503474" y="1541223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Mobile</a:t>
            </a:r>
          </a:p>
        </p:txBody>
      </p:sp>
      <p:sp>
        <p:nvSpPr>
          <p:cNvPr id="91" name="Tekstvak 87"/>
          <p:cNvSpPr txBox="1"/>
          <p:nvPr/>
        </p:nvSpPr>
        <p:spPr>
          <a:xfrm>
            <a:off x="7503474" y="4171499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Horn</a:t>
            </a:r>
          </a:p>
        </p:txBody>
      </p:sp>
      <p:sp>
        <p:nvSpPr>
          <p:cNvPr id="92" name="Tekstvak 87"/>
          <p:cNvSpPr txBox="1"/>
          <p:nvPr/>
        </p:nvSpPr>
        <p:spPr>
          <a:xfrm>
            <a:off x="7503474" y="2680199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smtClean="0"/>
              <a:t>Email</a:t>
            </a:r>
            <a:endParaRPr lang="en-US" sz="1200" dirty="0" smtClean="0"/>
          </a:p>
        </p:txBody>
      </p:sp>
      <p:cxnSp>
        <p:nvCxnSpPr>
          <p:cNvPr id="98" name="Straight Arrow Connector 97"/>
          <p:cNvCxnSpPr/>
          <p:nvPr/>
        </p:nvCxnSpPr>
        <p:spPr>
          <a:xfrm>
            <a:off x="4318635" y="5049931"/>
            <a:ext cx="730609" cy="555189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4296659" y="5260959"/>
            <a:ext cx="602339" cy="520944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kstvak 87"/>
          <p:cNvSpPr txBox="1"/>
          <p:nvPr/>
        </p:nvSpPr>
        <p:spPr>
          <a:xfrm>
            <a:off x="1951287" y="4028121"/>
            <a:ext cx="1106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Movement</a:t>
            </a:r>
          </a:p>
          <a:p>
            <a:pPr algn="ctr"/>
            <a:r>
              <a:rPr lang="en-US" sz="1200" dirty="0" smtClean="0"/>
              <a:t>Or </a:t>
            </a:r>
          </a:p>
          <a:p>
            <a:pPr algn="ctr"/>
            <a:r>
              <a:rPr lang="en-US" sz="1200" dirty="0" smtClean="0"/>
              <a:t>Vibration</a:t>
            </a:r>
          </a:p>
          <a:p>
            <a:pPr algn="ctr"/>
            <a:r>
              <a:rPr lang="en-US" sz="1200" dirty="0" smtClean="0"/>
              <a:t>Alarm</a:t>
            </a:r>
          </a:p>
        </p:txBody>
      </p:sp>
      <p:cxnSp>
        <p:nvCxnSpPr>
          <p:cNvPr id="103" name="Straight Arrow Connector 102"/>
          <p:cNvCxnSpPr/>
          <p:nvPr/>
        </p:nvCxnSpPr>
        <p:spPr>
          <a:xfrm>
            <a:off x="1910073" y="4400765"/>
            <a:ext cx="1189064" cy="18521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AutoShape 2" descr="Image result for dro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109" name="AutoShape 4" descr="Image result for dro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120" name="Picture 2" descr="https://www.piborg.org/images/DiddyBorg/PiBorg%20DiddyBorg%20Clear%20Raspberry%20Pi%20Robot%20front%20144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305" y="4719450"/>
            <a:ext cx="1486973" cy="115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1" name="Straight Arrow Connector 120"/>
          <p:cNvCxnSpPr/>
          <p:nvPr/>
        </p:nvCxnSpPr>
        <p:spPr>
          <a:xfrm>
            <a:off x="4460107" y="4567092"/>
            <a:ext cx="2728375" cy="231655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kstvak 87"/>
          <p:cNvSpPr txBox="1"/>
          <p:nvPr/>
        </p:nvSpPr>
        <p:spPr>
          <a:xfrm>
            <a:off x="5173349" y="4719450"/>
            <a:ext cx="1464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Activate  Drone</a:t>
            </a:r>
          </a:p>
          <a:p>
            <a:pPr algn="ctr"/>
            <a:r>
              <a:rPr lang="en-US" sz="1200" dirty="0" smtClean="0"/>
              <a:t>“Search and …..”</a:t>
            </a:r>
          </a:p>
        </p:txBody>
      </p:sp>
      <p:sp>
        <p:nvSpPr>
          <p:cNvPr id="129" name="Tekstvak 87"/>
          <p:cNvSpPr txBox="1"/>
          <p:nvPr/>
        </p:nvSpPr>
        <p:spPr>
          <a:xfrm>
            <a:off x="7519049" y="5911870"/>
            <a:ext cx="1106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PiZorg</a:t>
            </a:r>
          </a:p>
        </p:txBody>
      </p:sp>
      <p:pic>
        <p:nvPicPr>
          <p:cNvPr id="138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445" y="1173605"/>
            <a:ext cx="838155" cy="83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849" y="1122145"/>
            <a:ext cx="838155" cy="83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631" y="1100002"/>
            <a:ext cx="838155" cy="83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" name="Picture 6" descr="http://www.wink.com/img/product/philips-hue-single-light-bulb/variants/046677426361/hero_0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742" y="1173604"/>
            <a:ext cx="838155" cy="83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2" name="Straight Arrow Connector 141"/>
          <p:cNvCxnSpPr/>
          <p:nvPr/>
        </p:nvCxnSpPr>
        <p:spPr>
          <a:xfrm>
            <a:off x="2333076" y="2371509"/>
            <a:ext cx="800641" cy="1656612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Tekstvak 87"/>
          <p:cNvSpPr txBox="1"/>
          <p:nvPr/>
        </p:nvSpPr>
        <p:spPr>
          <a:xfrm>
            <a:off x="2442738" y="2592915"/>
            <a:ext cx="1106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Movement</a:t>
            </a:r>
          </a:p>
          <a:p>
            <a:pPr algn="ctr"/>
            <a:r>
              <a:rPr lang="en-US" sz="1200" dirty="0" smtClean="0"/>
              <a:t>Detected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7286107" y="4856668"/>
            <a:ext cx="1541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TOP</a:t>
            </a:r>
          </a:p>
          <a:p>
            <a:pPr algn="ctr"/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SECRET</a:t>
            </a:r>
            <a:endParaRPr lang="nl-N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028" name="Picture 4" descr="http://www.calldrdave.com/wp/wp-content/uploads/2013/12/world_wide_web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69" y="5522582"/>
            <a:ext cx="1617496" cy="105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kstvak 87"/>
          <p:cNvSpPr txBox="1"/>
          <p:nvPr/>
        </p:nvSpPr>
        <p:spPr>
          <a:xfrm>
            <a:off x="4093871" y="5553325"/>
            <a:ext cx="732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Video</a:t>
            </a:r>
          </a:p>
          <a:p>
            <a:pPr algn="ctr"/>
            <a:r>
              <a:rPr lang="en-US" sz="1200" dirty="0" smtClean="0"/>
              <a:t>Stream</a:t>
            </a:r>
          </a:p>
        </p:txBody>
      </p:sp>
      <p:sp>
        <p:nvSpPr>
          <p:cNvPr id="72" name="Tekstvak 87"/>
          <p:cNvSpPr txBox="1"/>
          <p:nvPr/>
        </p:nvSpPr>
        <p:spPr>
          <a:xfrm>
            <a:off x="4730042" y="6580020"/>
            <a:ext cx="17373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Cloud Storage</a:t>
            </a:r>
          </a:p>
        </p:txBody>
      </p:sp>
      <p:sp>
        <p:nvSpPr>
          <p:cNvPr id="74" name="Tekstvak 87"/>
          <p:cNvSpPr txBox="1"/>
          <p:nvPr/>
        </p:nvSpPr>
        <p:spPr>
          <a:xfrm>
            <a:off x="4458764" y="4891078"/>
            <a:ext cx="732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Event</a:t>
            </a:r>
          </a:p>
          <a:p>
            <a:pPr algn="ctr"/>
            <a:r>
              <a:rPr lang="en-US" sz="1200" dirty="0" smtClean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400611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05850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524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355"/>
            <a:ext cx="8731495" cy="6535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041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374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4983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1916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/>
          <a:lstStyle/>
          <a:p>
            <a:r>
              <a:rPr lang="en-US" sz="4400" dirty="0" smtClean="0"/>
              <a:t>Conclusion</a:t>
            </a:r>
            <a:endParaRPr lang="nl-NL" sz="4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04056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My family and house are “better” protected against burglars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One burglar attempt in my street captured on video and shared with Police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</a:p>
          <a:p>
            <a:endParaRPr lang="en-US" b="1" dirty="0">
              <a:sym typeface="Wingdings" panose="05000000000000000000" pitchFamily="2" charset="2"/>
            </a:endParaRPr>
          </a:p>
          <a:p>
            <a:r>
              <a:rPr lang="en-US" dirty="0" smtClean="0">
                <a:sym typeface="Wingdings" panose="05000000000000000000" pitchFamily="2" charset="2"/>
              </a:rPr>
              <a:t>Learned a lot about Z-Wave protocol. Z-Wave protocol specification is not public 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r>
              <a:rPr lang="en-US" dirty="0" smtClean="0">
                <a:sym typeface="Wingdings" panose="05000000000000000000" pitchFamily="2" charset="2"/>
              </a:rPr>
              <a:t>Google Nest Protect Zigbee integration not possible. Only web service integration possible </a:t>
            </a:r>
          </a:p>
          <a:p>
            <a:endParaRPr lang="en-US" dirty="0" smtClean="0">
              <a:sym typeface="Wingdings" panose="05000000000000000000" pitchFamily="2" charset="2"/>
            </a:endParaRPr>
          </a:p>
          <a:p>
            <a:r>
              <a:rPr lang="en-US" dirty="0" smtClean="0">
                <a:sym typeface="Wingdings" panose="05000000000000000000" pitchFamily="2" charset="2"/>
              </a:rPr>
              <a:t>Learned </a:t>
            </a:r>
            <a:r>
              <a:rPr lang="en-US" dirty="0">
                <a:sym typeface="Wingdings" panose="05000000000000000000" pitchFamily="2" charset="2"/>
              </a:rPr>
              <a:t>a lot about basic video motion detection</a:t>
            </a:r>
          </a:p>
          <a:p>
            <a:endParaRPr lang="en-US" dirty="0" smtClean="0">
              <a:sym typeface="Wingdings" panose="05000000000000000000" pitchFamily="2" charset="2"/>
            </a:endParaRPr>
          </a:p>
          <a:p>
            <a:endParaRPr lang="en-US" sz="2800" dirty="0" smtClean="0">
              <a:sym typeface="Wingdings" panose="05000000000000000000" pitchFamily="2" charset="2"/>
            </a:endParaRP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4006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39"/>
            <a:ext cx="8640960" cy="648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kstvak 87"/>
          <p:cNvSpPr txBox="1"/>
          <p:nvPr/>
        </p:nvSpPr>
        <p:spPr>
          <a:xfrm>
            <a:off x="971600" y="3189497"/>
            <a:ext cx="77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 smtClean="0"/>
              <a:t>IR 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pic>
        <p:nvPicPr>
          <p:cNvPr id="5" name="Picture 2" descr="C:\sources\plaatsoft\plaatenergy.git\src\images\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1434282" cy="115212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312009" y="4725144"/>
            <a:ext cx="22284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NL" sz="3200" dirty="0" smtClean="0">
                <a:solidFill>
                  <a:schemeClr val="bg1">
                    <a:lumMod val="95000"/>
                  </a:schemeClr>
                </a:solidFill>
              </a:rPr>
              <a:t>More info</a:t>
            </a:r>
          </a:p>
          <a:p>
            <a:pPr algn="ctr"/>
            <a:r>
              <a:rPr lang="nl-NL" sz="3200" dirty="0" err="1">
                <a:solidFill>
                  <a:schemeClr val="bg1">
                    <a:lumMod val="95000"/>
                  </a:schemeClr>
                </a:solidFill>
              </a:rPr>
              <a:t>v</a:t>
            </a:r>
            <a:r>
              <a:rPr lang="nl-NL" sz="3200" dirty="0" err="1" smtClean="0">
                <a:solidFill>
                  <a:schemeClr val="bg1">
                    <a:lumMod val="95000"/>
                  </a:schemeClr>
                </a:solidFill>
              </a:rPr>
              <a:t>isit</a:t>
            </a:r>
            <a:endParaRPr lang="nl-NL" sz="3200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nl-NL" sz="3200" dirty="0" smtClean="0">
                <a:solidFill>
                  <a:schemeClr val="bg1">
                    <a:lumMod val="95000"/>
                  </a:schemeClr>
                </a:solidFill>
              </a:rPr>
              <a:t>plaatsoft.nl</a:t>
            </a:r>
            <a:endParaRPr lang="nl-NL" sz="32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31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0</TotalTime>
  <Words>516</Words>
  <Application>Microsoft Office PowerPoint</Application>
  <PresentationFormat>On-screen Show (4:3)</PresentationFormat>
  <Paragraphs>280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Executive</vt:lpstr>
      <vt:lpstr>PlaatProtect (Burglar / Fire Alarm Centre)  Open Source Project</vt:lpstr>
      <vt:lpstr>Questions</vt:lpstr>
      <vt:lpstr>Idea</vt:lpstr>
      <vt:lpstr>PlaatProtect - Features</vt:lpstr>
      <vt:lpstr>PlaatProtect Software Architecture</vt:lpstr>
      <vt:lpstr>Information Exchange</vt:lpstr>
      <vt:lpstr>Used hardware</vt:lpstr>
      <vt:lpstr>PowerPoint Presentation</vt:lpstr>
      <vt:lpstr>PowerPoint Presentation</vt:lpstr>
      <vt:lpstr>Scenario – Home</vt:lpstr>
      <vt:lpstr>Scenario – Sleep</vt:lpstr>
      <vt:lpstr>Scenario – Away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Willem van der Plaat</dc:creator>
  <cp:lastModifiedBy>wplaat</cp:lastModifiedBy>
  <cp:revision>567</cp:revision>
  <dcterms:created xsi:type="dcterms:W3CDTF">2016-03-03T17:44:01Z</dcterms:created>
  <dcterms:modified xsi:type="dcterms:W3CDTF">2016-08-01T13:55:29Z</dcterms:modified>
</cp:coreProperties>
</file>